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1" r:id="rId2"/>
    <p:sldId id="317" r:id="rId3"/>
    <p:sldId id="318" r:id="rId4"/>
    <p:sldId id="273" r:id="rId5"/>
    <p:sldId id="274" r:id="rId6"/>
    <p:sldId id="279" r:id="rId7"/>
    <p:sldId id="280" r:id="rId8"/>
    <p:sldId id="275" r:id="rId9"/>
    <p:sldId id="289" r:id="rId10"/>
    <p:sldId id="325" r:id="rId11"/>
    <p:sldId id="326" r:id="rId12"/>
    <p:sldId id="276" r:id="rId13"/>
    <p:sldId id="320" r:id="rId14"/>
    <p:sldId id="323" r:id="rId15"/>
    <p:sldId id="324" r:id="rId16"/>
    <p:sldId id="319" r:id="rId17"/>
    <p:sldId id="284" r:id="rId18"/>
    <p:sldId id="316" r:id="rId19"/>
    <p:sldId id="329" r:id="rId20"/>
    <p:sldId id="330" r:id="rId21"/>
    <p:sldId id="331" r:id="rId22"/>
    <p:sldId id="315" r:id="rId23"/>
    <p:sldId id="285" r:id="rId24"/>
    <p:sldId id="308" r:id="rId25"/>
    <p:sldId id="302" r:id="rId26"/>
    <p:sldId id="309" r:id="rId27"/>
    <p:sldId id="303" r:id="rId28"/>
    <p:sldId id="304" r:id="rId29"/>
    <p:sldId id="312" r:id="rId30"/>
    <p:sldId id="313" r:id="rId31"/>
    <p:sldId id="314" r:id="rId32"/>
    <p:sldId id="278" r:id="rId33"/>
    <p:sldId id="265" r:id="rId34"/>
    <p:sldId id="266" r:id="rId35"/>
    <p:sldId id="267" r:id="rId36"/>
    <p:sldId id="268" r:id="rId37"/>
    <p:sldId id="269" r:id="rId38"/>
    <p:sldId id="270" r:id="rId39"/>
    <p:sldId id="332" r:id="rId40"/>
    <p:sldId id="291" r:id="rId41"/>
    <p:sldId id="333" r:id="rId42"/>
    <p:sldId id="296" r:id="rId43"/>
    <p:sldId id="293" r:id="rId44"/>
    <p:sldId id="310" r:id="rId45"/>
    <p:sldId id="334" r:id="rId46"/>
    <p:sldId id="297" r:id="rId47"/>
    <p:sldId id="298" r:id="rId48"/>
    <p:sldId id="290" r:id="rId49"/>
    <p:sldId id="307"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93" autoAdjust="0"/>
    <p:restoredTop sz="94660"/>
  </p:normalViewPr>
  <p:slideViewPr>
    <p:cSldViewPr snapToGrid="0">
      <p:cViewPr>
        <p:scale>
          <a:sx n="70" d="100"/>
          <a:sy n="70" d="100"/>
        </p:scale>
        <p:origin x="372" y="632"/>
      </p:cViewPr>
      <p:guideLst/>
    </p:cSldViewPr>
  </p:slideViewPr>
  <p:notesTextViewPr>
    <p:cViewPr>
      <p:scale>
        <a:sx n="1" d="1"/>
        <a:sy n="1" d="1"/>
      </p:scale>
      <p:origin x="0" y="0"/>
    </p:cViewPr>
  </p:notesTextViewPr>
  <p:sorterViewPr>
    <p:cViewPr>
      <p:scale>
        <a:sx n="130" d="100"/>
        <a:sy n="130" d="100"/>
      </p:scale>
      <p:origin x="0" y="-14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8D1B9-DDB0-45D4-96BD-0A44C607298F}"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44F2F-B85F-44AA-90E7-16DB8E930EE3}" type="slidenum">
              <a:rPr lang="en-US" smtClean="0"/>
              <a:t>‹#›</a:t>
            </a:fld>
            <a:endParaRPr lang="en-US"/>
          </a:p>
        </p:txBody>
      </p:sp>
    </p:spTree>
    <p:extLst>
      <p:ext uri="{BB962C8B-B14F-4D97-AF65-F5344CB8AC3E}">
        <p14:creationId xmlns:p14="http://schemas.microsoft.com/office/powerpoint/2010/main" val="134927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6</a:t>
            </a:fld>
            <a:endParaRPr lang="en-US" altLang="en-US"/>
          </a:p>
        </p:txBody>
      </p:sp>
    </p:spTree>
    <p:extLst>
      <p:ext uri="{BB962C8B-B14F-4D97-AF65-F5344CB8AC3E}">
        <p14:creationId xmlns:p14="http://schemas.microsoft.com/office/powerpoint/2010/main" val="329870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23</a:t>
            </a:fld>
            <a:endParaRPr lang="en-US" altLang="en-US"/>
          </a:p>
        </p:txBody>
      </p:sp>
    </p:spTree>
    <p:extLst>
      <p:ext uri="{BB962C8B-B14F-4D97-AF65-F5344CB8AC3E}">
        <p14:creationId xmlns:p14="http://schemas.microsoft.com/office/powerpoint/2010/main" val="262093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24</a:t>
            </a:fld>
            <a:endParaRPr lang="en-US" altLang="en-US"/>
          </a:p>
        </p:txBody>
      </p:sp>
    </p:spTree>
    <p:extLst>
      <p:ext uri="{BB962C8B-B14F-4D97-AF65-F5344CB8AC3E}">
        <p14:creationId xmlns:p14="http://schemas.microsoft.com/office/powerpoint/2010/main" val="267574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25</a:t>
            </a:fld>
            <a:endParaRPr lang="en-US" altLang="en-US"/>
          </a:p>
        </p:txBody>
      </p:sp>
    </p:spTree>
    <p:extLst>
      <p:ext uri="{BB962C8B-B14F-4D97-AF65-F5344CB8AC3E}">
        <p14:creationId xmlns:p14="http://schemas.microsoft.com/office/powerpoint/2010/main" val="350715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26</a:t>
            </a:fld>
            <a:endParaRPr lang="en-US" altLang="en-US"/>
          </a:p>
        </p:txBody>
      </p:sp>
    </p:spTree>
    <p:extLst>
      <p:ext uri="{BB962C8B-B14F-4D97-AF65-F5344CB8AC3E}">
        <p14:creationId xmlns:p14="http://schemas.microsoft.com/office/powerpoint/2010/main" val="37352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27</a:t>
            </a:fld>
            <a:endParaRPr lang="en-US" altLang="en-US"/>
          </a:p>
        </p:txBody>
      </p:sp>
    </p:spTree>
    <p:extLst>
      <p:ext uri="{BB962C8B-B14F-4D97-AF65-F5344CB8AC3E}">
        <p14:creationId xmlns:p14="http://schemas.microsoft.com/office/powerpoint/2010/main" val="305919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28</a:t>
            </a:fld>
            <a:endParaRPr lang="en-US" altLang="en-US"/>
          </a:p>
        </p:txBody>
      </p:sp>
    </p:spTree>
    <p:extLst>
      <p:ext uri="{BB962C8B-B14F-4D97-AF65-F5344CB8AC3E}">
        <p14:creationId xmlns:p14="http://schemas.microsoft.com/office/powerpoint/2010/main" val="158337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29</a:t>
            </a:fld>
            <a:endParaRPr lang="en-US" altLang="en-US"/>
          </a:p>
        </p:txBody>
      </p:sp>
    </p:spTree>
    <p:extLst>
      <p:ext uri="{BB962C8B-B14F-4D97-AF65-F5344CB8AC3E}">
        <p14:creationId xmlns:p14="http://schemas.microsoft.com/office/powerpoint/2010/main" val="367773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30</a:t>
            </a:fld>
            <a:endParaRPr lang="en-US" altLang="en-US"/>
          </a:p>
        </p:txBody>
      </p:sp>
    </p:spTree>
    <p:extLst>
      <p:ext uri="{BB962C8B-B14F-4D97-AF65-F5344CB8AC3E}">
        <p14:creationId xmlns:p14="http://schemas.microsoft.com/office/powerpoint/2010/main" val="354991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31</a:t>
            </a:fld>
            <a:endParaRPr lang="en-US" altLang="en-US"/>
          </a:p>
        </p:txBody>
      </p:sp>
    </p:spTree>
    <p:extLst>
      <p:ext uri="{BB962C8B-B14F-4D97-AF65-F5344CB8AC3E}">
        <p14:creationId xmlns:p14="http://schemas.microsoft.com/office/powerpoint/2010/main" val="13161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40</a:t>
            </a:fld>
            <a:endParaRPr lang="en-US" altLang="en-US"/>
          </a:p>
        </p:txBody>
      </p:sp>
    </p:spTree>
    <p:extLst>
      <p:ext uri="{BB962C8B-B14F-4D97-AF65-F5344CB8AC3E}">
        <p14:creationId xmlns:p14="http://schemas.microsoft.com/office/powerpoint/2010/main" val="319755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3546183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41</a:t>
            </a:fld>
            <a:endParaRPr lang="en-US" altLang="en-US"/>
          </a:p>
        </p:txBody>
      </p:sp>
    </p:spTree>
    <p:extLst>
      <p:ext uri="{BB962C8B-B14F-4D97-AF65-F5344CB8AC3E}">
        <p14:creationId xmlns:p14="http://schemas.microsoft.com/office/powerpoint/2010/main" val="359521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42</a:t>
            </a:fld>
            <a:endParaRPr lang="en-US" altLang="en-US"/>
          </a:p>
        </p:txBody>
      </p:sp>
    </p:spTree>
    <p:extLst>
      <p:ext uri="{BB962C8B-B14F-4D97-AF65-F5344CB8AC3E}">
        <p14:creationId xmlns:p14="http://schemas.microsoft.com/office/powerpoint/2010/main" val="1151716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43</a:t>
            </a:fld>
            <a:endParaRPr lang="en-US" altLang="en-US"/>
          </a:p>
        </p:txBody>
      </p:sp>
    </p:spTree>
    <p:extLst>
      <p:ext uri="{BB962C8B-B14F-4D97-AF65-F5344CB8AC3E}">
        <p14:creationId xmlns:p14="http://schemas.microsoft.com/office/powerpoint/2010/main" val="371147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44</a:t>
            </a:fld>
            <a:endParaRPr lang="en-US" altLang="en-US"/>
          </a:p>
        </p:txBody>
      </p:sp>
    </p:spTree>
    <p:extLst>
      <p:ext uri="{BB962C8B-B14F-4D97-AF65-F5344CB8AC3E}">
        <p14:creationId xmlns:p14="http://schemas.microsoft.com/office/powerpoint/2010/main" val="417543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45</a:t>
            </a:fld>
            <a:endParaRPr lang="en-US" altLang="en-US"/>
          </a:p>
        </p:txBody>
      </p:sp>
    </p:spTree>
    <p:extLst>
      <p:ext uri="{BB962C8B-B14F-4D97-AF65-F5344CB8AC3E}">
        <p14:creationId xmlns:p14="http://schemas.microsoft.com/office/powerpoint/2010/main" val="3884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47</a:t>
            </a:fld>
            <a:endParaRPr lang="en-US" altLang="en-US"/>
          </a:p>
        </p:txBody>
      </p:sp>
    </p:spTree>
    <p:extLst>
      <p:ext uri="{BB962C8B-B14F-4D97-AF65-F5344CB8AC3E}">
        <p14:creationId xmlns:p14="http://schemas.microsoft.com/office/powerpoint/2010/main" val="14720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175002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10</a:t>
            </a:fld>
            <a:endParaRPr lang="en-US" altLang="en-US"/>
          </a:p>
        </p:txBody>
      </p:sp>
    </p:spTree>
    <p:extLst>
      <p:ext uri="{BB962C8B-B14F-4D97-AF65-F5344CB8AC3E}">
        <p14:creationId xmlns:p14="http://schemas.microsoft.com/office/powerpoint/2010/main" val="130037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11</a:t>
            </a:fld>
            <a:endParaRPr lang="en-US" altLang="en-US"/>
          </a:p>
        </p:txBody>
      </p:sp>
    </p:spTree>
    <p:extLst>
      <p:ext uri="{BB962C8B-B14F-4D97-AF65-F5344CB8AC3E}">
        <p14:creationId xmlns:p14="http://schemas.microsoft.com/office/powerpoint/2010/main" val="307325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13</a:t>
            </a:fld>
            <a:endParaRPr lang="en-US" altLang="en-US"/>
          </a:p>
        </p:txBody>
      </p:sp>
    </p:spTree>
    <p:extLst>
      <p:ext uri="{BB962C8B-B14F-4D97-AF65-F5344CB8AC3E}">
        <p14:creationId xmlns:p14="http://schemas.microsoft.com/office/powerpoint/2010/main" val="77696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14</a:t>
            </a:fld>
            <a:endParaRPr lang="en-US" altLang="en-US"/>
          </a:p>
        </p:txBody>
      </p:sp>
    </p:spTree>
    <p:extLst>
      <p:ext uri="{BB962C8B-B14F-4D97-AF65-F5344CB8AC3E}">
        <p14:creationId xmlns:p14="http://schemas.microsoft.com/office/powerpoint/2010/main" val="28038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15</a:t>
            </a:fld>
            <a:endParaRPr lang="en-US" altLang="en-US"/>
          </a:p>
        </p:txBody>
      </p:sp>
    </p:spTree>
    <p:extLst>
      <p:ext uri="{BB962C8B-B14F-4D97-AF65-F5344CB8AC3E}">
        <p14:creationId xmlns:p14="http://schemas.microsoft.com/office/powerpoint/2010/main" val="301831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17</a:t>
            </a:fld>
            <a:endParaRPr lang="en-US" altLang="en-US"/>
          </a:p>
        </p:txBody>
      </p:sp>
    </p:spTree>
    <p:extLst>
      <p:ext uri="{BB962C8B-B14F-4D97-AF65-F5344CB8AC3E}">
        <p14:creationId xmlns:p14="http://schemas.microsoft.com/office/powerpoint/2010/main" val="73851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7F5796-B7C6-45A0-B4A0-9C7D6769A17C}"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400229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F5796-B7C6-45A0-B4A0-9C7D6769A17C}"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18283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F5796-B7C6-45A0-B4A0-9C7D6769A17C}"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20498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F5796-B7C6-45A0-B4A0-9C7D6769A17C}"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118353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7F5796-B7C6-45A0-B4A0-9C7D6769A17C}"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191648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F5796-B7C6-45A0-B4A0-9C7D6769A17C}"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377672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F5796-B7C6-45A0-B4A0-9C7D6769A17C}"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40818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F5796-B7C6-45A0-B4A0-9C7D6769A17C}"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148835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F5796-B7C6-45A0-B4A0-9C7D6769A17C}"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65501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F5796-B7C6-45A0-B4A0-9C7D6769A17C}"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303543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7F5796-B7C6-45A0-B4A0-9C7D6769A17C}"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C180-5627-4774-A6B1-4C822254A7B1}" type="slidenum">
              <a:rPr lang="en-US" smtClean="0"/>
              <a:t>‹#›</a:t>
            </a:fld>
            <a:endParaRPr lang="en-US"/>
          </a:p>
        </p:txBody>
      </p:sp>
    </p:spTree>
    <p:extLst>
      <p:ext uri="{BB962C8B-B14F-4D97-AF65-F5344CB8AC3E}">
        <p14:creationId xmlns:p14="http://schemas.microsoft.com/office/powerpoint/2010/main" val="420136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F5796-B7C6-45A0-B4A0-9C7D6769A17C}"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EC180-5627-4774-A6B1-4C822254A7B1}" type="slidenum">
              <a:rPr lang="en-US" smtClean="0"/>
              <a:t>‹#›</a:t>
            </a:fld>
            <a:endParaRPr lang="en-US"/>
          </a:p>
        </p:txBody>
      </p:sp>
    </p:spTree>
    <p:extLst>
      <p:ext uri="{BB962C8B-B14F-4D97-AF65-F5344CB8AC3E}">
        <p14:creationId xmlns:p14="http://schemas.microsoft.com/office/powerpoint/2010/main" val="116800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5" name="Rounded Rectangle 4"/>
          <p:cNvSpPr/>
          <p:nvPr/>
        </p:nvSpPr>
        <p:spPr>
          <a:xfrm>
            <a:off x="1110343" y="862724"/>
            <a:ext cx="9961942" cy="2263031"/>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6" name="TextBox 3"/>
          <p:cNvSpPr txBox="1">
            <a:spLocks noChangeArrowheads="1"/>
          </p:cNvSpPr>
          <p:nvPr/>
        </p:nvSpPr>
        <p:spPr bwMode="auto">
          <a:xfrm>
            <a:off x="0" y="1008139"/>
            <a:ext cx="1219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6000" b="1" dirty="0">
                <a:latin typeface="Century Gothic" panose="020B0502020202020204" pitchFamily="34" charset="0"/>
              </a:rPr>
              <a:t>Earth Independence:</a:t>
            </a:r>
          </a:p>
          <a:p>
            <a:pPr algn="ctr" eaLnBrk="1" hangingPunct="1">
              <a:spcBef>
                <a:spcPct val="0"/>
              </a:spcBef>
              <a:buFont typeface="Arial" panose="020B0604020202020204" pitchFamily="34" charset="0"/>
              <a:buNone/>
            </a:pPr>
            <a:r>
              <a:rPr lang="en-US" altLang="en-US" sz="6000" b="1" dirty="0">
                <a:latin typeface="Century Gothic" panose="020B0502020202020204" pitchFamily="34" charset="0"/>
              </a:rPr>
              <a:t>Introduction &amp; Rationales</a:t>
            </a:r>
            <a:endParaRPr lang="en-US" altLang="en-US" sz="4800" dirty="0">
              <a:latin typeface="Century Gothic" panose="020B0502020202020204" pitchFamily="34" charset="0"/>
            </a:endParaRPr>
          </a:p>
        </p:txBody>
      </p:sp>
      <p:pic>
        <p:nvPicPr>
          <p:cNvPr id="7" name="Picture 2" descr="C:\Users\llulibpub\Desktop\plata_doug.jpg"/>
          <p:cNvPicPr>
            <a:picLocks noChangeAspect="1" noChangeArrowheads="1"/>
          </p:cNvPicPr>
          <p:nvPr/>
        </p:nvPicPr>
        <p:blipFill>
          <a:blip r:embed="rId4">
            <a:extLst>
              <a:ext uri="{28A0092B-C50C-407E-A947-70E740481C1C}">
                <a14:useLocalDpi xmlns:a14="http://schemas.microsoft.com/office/drawing/2010/main" val="0"/>
              </a:ext>
            </a:extLst>
          </a:blip>
          <a:srcRect b="9280"/>
          <a:stretch>
            <a:fillRect/>
          </a:stretch>
        </p:blipFill>
        <p:spPr bwMode="auto">
          <a:xfrm>
            <a:off x="4460824" y="4271865"/>
            <a:ext cx="1681163" cy="2006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6448373" y="4203979"/>
            <a:ext cx="552195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chemeClr val="bg1"/>
                </a:solidFill>
                <a:latin typeface="Century Gothic" panose="020B0502020202020204" pitchFamily="34" charset="0"/>
              </a:rPr>
              <a:t>DOUG PLATA</a:t>
            </a:r>
            <a:r>
              <a:rPr lang="en-US" altLang="en-US" sz="2400" b="1" dirty="0">
                <a:solidFill>
                  <a:schemeClr val="bg1"/>
                </a:solidFill>
                <a:latin typeface="Century Gothic" panose="020B0502020202020204" pitchFamily="34" charset="0"/>
              </a:rPr>
              <a:t> MD, MPH</a:t>
            </a:r>
            <a:endParaRPr lang="en-US" altLang="en-US" b="1" dirty="0">
              <a:solidFill>
                <a:schemeClr val="bg1"/>
              </a:solidFill>
              <a:latin typeface="Century Gothic" panose="020B0502020202020204" pitchFamily="34" charset="0"/>
            </a:endParaRPr>
          </a:p>
          <a:p>
            <a:pPr eaLnBrk="1" hangingPunct="1">
              <a:spcBef>
                <a:spcPct val="0"/>
              </a:spcBef>
              <a:buFontTx/>
              <a:buNone/>
            </a:pPr>
            <a:r>
              <a:rPr lang="en-US" altLang="en-US" sz="2400" dirty="0">
                <a:solidFill>
                  <a:schemeClr val="bg1"/>
                </a:solidFill>
                <a:latin typeface="Century Gothic" panose="020B0502020202020204" pitchFamily="34" charset="0"/>
              </a:rPr>
              <a:t>President &amp; Founder,</a:t>
            </a:r>
          </a:p>
          <a:p>
            <a:pPr eaLnBrk="1" hangingPunct="1">
              <a:spcBef>
                <a:spcPct val="0"/>
              </a:spcBef>
              <a:buFontTx/>
              <a:buNone/>
            </a:pPr>
            <a:r>
              <a:rPr lang="en-US" altLang="en-US" sz="2400" dirty="0">
                <a:solidFill>
                  <a:schemeClr val="bg1"/>
                </a:solidFill>
                <a:latin typeface="Century Gothic" panose="020B0502020202020204" pitchFamily="34" charset="0"/>
              </a:rPr>
              <a:t>The Space Development Network</a:t>
            </a:r>
          </a:p>
          <a:p>
            <a:pPr eaLnBrk="1" hangingPunct="1">
              <a:spcBef>
                <a:spcPct val="0"/>
              </a:spcBef>
              <a:buFontTx/>
              <a:buNone/>
            </a:pPr>
            <a:r>
              <a:rPr lang="en-US" altLang="en-US" sz="2400" dirty="0">
                <a:solidFill>
                  <a:schemeClr val="accent2">
                    <a:lumMod val="60000"/>
                    <a:lumOff val="40000"/>
                  </a:schemeClr>
                </a:solidFill>
                <a:latin typeface="Century Gothic" panose="020B0502020202020204" pitchFamily="34" charset="0"/>
              </a:rPr>
              <a:t>SpaceDevelopment.org</a:t>
            </a:r>
          </a:p>
          <a:p>
            <a:pPr eaLnBrk="1" hangingPunct="1">
              <a:spcBef>
                <a:spcPct val="0"/>
              </a:spcBef>
              <a:buFontTx/>
              <a:buNone/>
            </a:pPr>
            <a:r>
              <a:rPr lang="en-US" altLang="en-US" sz="2400" dirty="0">
                <a:solidFill>
                  <a:schemeClr val="bg1"/>
                </a:solidFill>
                <a:latin typeface="Century Gothic" panose="020B0502020202020204" pitchFamily="34" charset="0"/>
              </a:rPr>
              <a:t>DevelopSpace1@gmail.com</a:t>
            </a:r>
            <a:br>
              <a:rPr lang="en-US" altLang="en-US" sz="2400" dirty="0">
                <a:solidFill>
                  <a:schemeClr val="bg1"/>
                </a:solidFill>
                <a:latin typeface="Century Gothic" panose="020B0502020202020204" pitchFamily="34" charset="0"/>
              </a:rPr>
            </a:br>
            <a:endParaRPr lang="en-US" altLang="en-US" sz="2400" dirty="0">
              <a:solidFill>
                <a:schemeClr val="bg1"/>
              </a:solidFill>
              <a:latin typeface="Century Gothic" panose="020B0502020202020204" pitchFamily="34" charset="0"/>
            </a:endParaRPr>
          </a:p>
        </p:txBody>
      </p:sp>
      <p:sp>
        <p:nvSpPr>
          <p:cNvPr id="9" name="Slide Number Placeholder 2"/>
          <p:cNvSpPr>
            <a:spLocks noGrp="1"/>
          </p:cNvSpPr>
          <p:nvPr>
            <p:ph type="sldNum" sz="quarter" idx="12"/>
          </p:nvPr>
        </p:nvSpPr>
        <p:spPr>
          <a:xfrm>
            <a:off x="7978840" y="6132416"/>
            <a:ext cx="2057400" cy="365125"/>
          </a:xfrm>
        </p:spPr>
        <p:txBody>
          <a:bodyPr/>
          <a:lstStyle/>
          <a:p>
            <a:fld id="{885615EC-2FFF-46A6-A166-76F25BC45670}" type="slidenum">
              <a:rPr lang="en-US" smtClean="0"/>
              <a:t>1</a:t>
            </a:fld>
            <a:endParaRPr lang="en-US"/>
          </a:p>
        </p:txBody>
      </p:sp>
    </p:spTree>
    <p:extLst>
      <p:ext uri="{BB962C8B-B14F-4D97-AF65-F5344CB8AC3E}">
        <p14:creationId xmlns:p14="http://schemas.microsoft.com/office/powerpoint/2010/main" val="64185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622852" y="524739"/>
            <a:ext cx="1087334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Two Types of Earth Independence?</a:t>
            </a:r>
            <a:endParaRPr lang="en-US" altLang="en-US" sz="4000" dirty="0">
              <a:latin typeface="Century Gothic" panose="020B0502020202020204" pitchFamily="34" charset="0"/>
            </a:endParaRPr>
          </a:p>
        </p:txBody>
      </p:sp>
      <p:sp>
        <p:nvSpPr>
          <p:cNvPr id="15" name="Rounded Rectangle 20">
            <a:extLst>
              <a:ext uri="{FF2B5EF4-FFF2-40B4-BE49-F238E27FC236}">
                <a16:creationId xmlns:a16="http://schemas.microsoft.com/office/drawing/2014/main" id="{F3D65C76-0C12-4CAD-8FA1-73E94EFB3687}"/>
              </a:ext>
            </a:extLst>
          </p:cNvPr>
          <p:cNvSpPr/>
          <p:nvPr/>
        </p:nvSpPr>
        <p:spPr>
          <a:xfrm>
            <a:off x="2379258" y="2682657"/>
            <a:ext cx="7437842" cy="252942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6" name="Rectangle 15">
            <a:extLst>
              <a:ext uri="{FF2B5EF4-FFF2-40B4-BE49-F238E27FC236}">
                <a16:creationId xmlns:a16="http://schemas.microsoft.com/office/drawing/2014/main" id="{1762F003-B803-4BB6-B358-5315BEF4BBE3}"/>
              </a:ext>
            </a:extLst>
          </p:cNvPr>
          <p:cNvSpPr/>
          <p:nvPr/>
        </p:nvSpPr>
        <p:spPr>
          <a:xfrm>
            <a:off x="2997200" y="3161429"/>
            <a:ext cx="6511172" cy="1446550"/>
          </a:xfrm>
          <a:prstGeom prst="rect">
            <a:avLst/>
          </a:prstGeom>
        </p:spPr>
        <p:txBody>
          <a:bodyPr wrap="square">
            <a:spAutoFit/>
          </a:bodyPr>
          <a:lstStyle/>
          <a:p>
            <a:pPr marL="571500" indent="-571500">
              <a:buFont typeface="Arial" panose="020B0604020202020204" pitchFamily="34" charset="0"/>
              <a:buChar char="•"/>
            </a:pPr>
            <a:r>
              <a:rPr lang="en-US" sz="4400" b="1" dirty="0"/>
              <a:t>General independence</a:t>
            </a:r>
          </a:p>
          <a:p>
            <a:pPr marL="571500" indent="-571500">
              <a:buFont typeface="Arial" panose="020B0604020202020204" pitchFamily="34" charset="0"/>
              <a:buChar char="•"/>
            </a:pPr>
            <a:r>
              <a:rPr lang="en-US" sz="4400" b="1" dirty="0"/>
              <a:t>Survival colony</a:t>
            </a:r>
            <a:endParaRPr lang="en-US" sz="4400" dirty="0"/>
          </a:p>
        </p:txBody>
      </p:sp>
    </p:spTree>
    <p:extLst>
      <p:ext uri="{BB962C8B-B14F-4D97-AF65-F5344CB8AC3E}">
        <p14:creationId xmlns:p14="http://schemas.microsoft.com/office/powerpoint/2010/main" val="8685278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622852" y="524739"/>
            <a:ext cx="1087334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Two Types of Earth Independence?</a:t>
            </a:r>
            <a:endParaRPr lang="en-US" altLang="en-US" sz="4000" dirty="0">
              <a:latin typeface="Century Gothic" panose="020B0502020202020204" pitchFamily="34" charset="0"/>
            </a:endParaRPr>
          </a:p>
        </p:txBody>
      </p:sp>
      <p:sp>
        <p:nvSpPr>
          <p:cNvPr id="10" name="Rounded Rectangle 3">
            <a:extLst>
              <a:ext uri="{FF2B5EF4-FFF2-40B4-BE49-F238E27FC236}">
                <a16:creationId xmlns:a16="http://schemas.microsoft.com/office/drawing/2014/main" id="{D09509D0-1B1B-4603-9C98-2AC12096EC63}"/>
              </a:ext>
            </a:extLst>
          </p:cNvPr>
          <p:cNvSpPr/>
          <p:nvPr/>
        </p:nvSpPr>
        <p:spPr>
          <a:xfrm>
            <a:off x="1271016" y="5545356"/>
            <a:ext cx="381609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1" name="TextBox 10">
            <a:extLst>
              <a:ext uri="{FF2B5EF4-FFF2-40B4-BE49-F238E27FC236}">
                <a16:creationId xmlns:a16="http://schemas.microsoft.com/office/drawing/2014/main" id="{0EDC6751-46BA-4739-BC1B-4EB10A89115A}"/>
              </a:ext>
            </a:extLst>
          </p:cNvPr>
          <p:cNvSpPr txBox="1">
            <a:spLocks noChangeArrowheads="1"/>
          </p:cNvSpPr>
          <p:nvPr/>
        </p:nvSpPr>
        <p:spPr bwMode="auto">
          <a:xfrm>
            <a:off x="1426465" y="5608274"/>
            <a:ext cx="35051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Cities</a:t>
            </a:r>
            <a:endParaRPr lang="en-US" altLang="en-US" sz="4000" dirty="0">
              <a:latin typeface="Century Gothic" panose="020B0502020202020204" pitchFamily="34" charset="0"/>
            </a:endParaRPr>
          </a:p>
        </p:txBody>
      </p:sp>
      <p:sp>
        <p:nvSpPr>
          <p:cNvPr id="12" name="Rounded Rectangle 3">
            <a:extLst>
              <a:ext uri="{FF2B5EF4-FFF2-40B4-BE49-F238E27FC236}">
                <a16:creationId xmlns:a16="http://schemas.microsoft.com/office/drawing/2014/main" id="{9E0B3CC5-F570-4360-8E69-E8E2B9AFD801}"/>
              </a:ext>
            </a:extLst>
          </p:cNvPr>
          <p:cNvSpPr/>
          <p:nvPr/>
        </p:nvSpPr>
        <p:spPr>
          <a:xfrm>
            <a:off x="6330694" y="5551452"/>
            <a:ext cx="51755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3" name="TextBox 12">
            <a:extLst>
              <a:ext uri="{FF2B5EF4-FFF2-40B4-BE49-F238E27FC236}">
                <a16:creationId xmlns:a16="http://schemas.microsoft.com/office/drawing/2014/main" id="{CE48C895-0428-431B-94DC-C8FE4C2EA366}"/>
              </a:ext>
            </a:extLst>
          </p:cNvPr>
          <p:cNvSpPr txBox="1">
            <a:spLocks noChangeArrowheads="1"/>
          </p:cNvSpPr>
          <p:nvPr/>
        </p:nvSpPr>
        <p:spPr bwMode="auto">
          <a:xfrm>
            <a:off x="6035040" y="5614370"/>
            <a:ext cx="576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Essential Needs</a:t>
            </a:r>
            <a:endParaRPr lang="en-US" altLang="en-US" sz="4000" dirty="0">
              <a:latin typeface="Century Gothic" panose="020B0502020202020204" pitchFamily="34" charset="0"/>
            </a:endParaRPr>
          </a:p>
        </p:txBody>
      </p:sp>
      <p:pic>
        <p:nvPicPr>
          <p:cNvPr id="2050" name="Picture 2" descr="Related image">
            <a:extLst>
              <a:ext uri="{FF2B5EF4-FFF2-40B4-BE49-F238E27FC236}">
                <a16:creationId xmlns:a16="http://schemas.microsoft.com/office/drawing/2014/main" id="{5794D503-2CAB-4CF7-BD07-D271334D27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644" y="2012716"/>
            <a:ext cx="3892466" cy="2991541"/>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BF0C51-8AD4-4CAC-8753-3B1A09796E4F}"/>
              </a:ext>
            </a:extLst>
          </p:cNvPr>
          <p:cNvPicPr>
            <a:picLocks noChangeAspect="1"/>
          </p:cNvPicPr>
          <p:nvPr/>
        </p:nvPicPr>
        <p:blipFill>
          <a:blip r:embed="rId6"/>
          <a:stretch>
            <a:fillRect/>
          </a:stretch>
        </p:blipFill>
        <p:spPr>
          <a:xfrm>
            <a:off x="6723631" y="2040721"/>
            <a:ext cx="4273725" cy="3020099"/>
          </a:xfrm>
          <a:prstGeom prst="rect">
            <a:avLst/>
          </a:prstGeom>
          <a:ln w="63500">
            <a:solidFill>
              <a:schemeClr val="bg1"/>
            </a:solidFill>
          </a:ln>
        </p:spPr>
      </p:pic>
    </p:spTree>
    <p:extLst>
      <p:ext uri="{BB962C8B-B14F-4D97-AF65-F5344CB8AC3E}">
        <p14:creationId xmlns:p14="http://schemas.microsoft.com/office/powerpoint/2010/main" val="29984397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2615184" y="2401479"/>
            <a:ext cx="7089648" cy="1804761"/>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2491829"/>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The Elements of</a:t>
            </a:r>
            <a:br>
              <a:rPr lang="en-US" altLang="en-US" sz="4800" b="1" dirty="0">
                <a:latin typeface="Century Gothic" panose="020B0502020202020204" pitchFamily="34" charset="0"/>
              </a:rPr>
            </a:br>
            <a:r>
              <a:rPr lang="en-US" altLang="en-US" sz="4800" b="1" dirty="0">
                <a:latin typeface="Century Gothic" panose="020B0502020202020204" pitchFamily="34" charset="0"/>
              </a:rPr>
              <a:t> 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375344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47472" y="387579"/>
            <a:ext cx="114241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45770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The Elements of Earth Independence</a:t>
            </a:r>
            <a:endParaRPr lang="en-US" altLang="en-US" sz="4000" dirty="0">
              <a:latin typeface="Century Gothic" panose="020B0502020202020204" pitchFamily="34" charset="0"/>
            </a:endParaRPr>
          </a:p>
        </p:txBody>
      </p:sp>
      <p:sp>
        <p:nvSpPr>
          <p:cNvPr id="15" name="Rounded Rectangle 20">
            <a:extLst>
              <a:ext uri="{FF2B5EF4-FFF2-40B4-BE49-F238E27FC236}">
                <a16:creationId xmlns:a16="http://schemas.microsoft.com/office/drawing/2014/main" id="{F3D65C76-0C12-4CAD-8FA1-73E94EFB3687}"/>
              </a:ext>
            </a:extLst>
          </p:cNvPr>
          <p:cNvSpPr/>
          <p:nvPr/>
        </p:nvSpPr>
        <p:spPr>
          <a:xfrm>
            <a:off x="2258568" y="1558108"/>
            <a:ext cx="8010144" cy="4998140"/>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0" name="Rectangle 9">
            <a:extLst>
              <a:ext uri="{FF2B5EF4-FFF2-40B4-BE49-F238E27FC236}">
                <a16:creationId xmlns:a16="http://schemas.microsoft.com/office/drawing/2014/main" id="{4DE8108D-77E6-4E89-AC8F-31A75713603E}"/>
              </a:ext>
            </a:extLst>
          </p:cNvPr>
          <p:cNvSpPr/>
          <p:nvPr/>
        </p:nvSpPr>
        <p:spPr>
          <a:xfrm>
            <a:off x="2594864" y="1798973"/>
            <a:ext cx="7262368" cy="3785652"/>
          </a:xfrm>
          <a:prstGeom prst="rect">
            <a:avLst/>
          </a:prstGeom>
        </p:spPr>
        <p:txBody>
          <a:bodyPr wrap="square">
            <a:spAutoFit/>
          </a:bodyPr>
          <a:lstStyle/>
          <a:p>
            <a:r>
              <a:rPr lang="en-US" sz="4000" b="1" dirty="0"/>
              <a:t>IMMEDIATE (minutes --&gt; hours)</a:t>
            </a:r>
          </a:p>
          <a:p>
            <a:r>
              <a:rPr lang="en-US" sz="4000" b="1" dirty="0"/>
              <a:t>  - Air pressure</a:t>
            </a:r>
          </a:p>
          <a:p>
            <a:r>
              <a:rPr lang="en-US" sz="4000" b="1" dirty="0"/>
              <a:t>  - Oxygen</a:t>
            </a:r>
          </a:p>
          <a:p>
            <a:r>
              <a:rPr lang="en-US" sz="4000" b="1" dirty="0"/>
              <a:t>  - Temperature control</a:t>
            </a:r>
          </a:p>
          <a:p>
            <a:r>
              <a:rPr lang="en-US" sz="4000" b="1" dirty="0"/>
              <a:t>  - Power</a:t>
            </a:r>
          </a:p>
          <a:p>
            <a:r>
              <a:rPr lang="en-US" sz="4000" b="1" dirty="0"/>
              <a:t>  - Electronics</a:t>
            </a:r>
          </a:p>
        </p:txBody>
      </p:sp>
    </p:spTree>
    <p:extLst>
      <p:ext uri="{BB962C8B-B14F-4D97-AF65-F5344CB8AC3E}">
        <p14:creationId xmlns:p14="http://schemas.microsoft.com/office/powerpoint/2010/main" val="46659725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47472" y="387579"/>
            <a:ext cx="114241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45770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The Elements of Earth Independence</a:t>
            </a:r>
            <a:endParaRPr lang="en-US" altLang="en-US" sz="4000" dirty="0">
              <a:latin typeface="Century Gothic" panose="020B0502020202020204" pitchFamily="34" charset="0"/>
            </a:endParaRPr>
          </a:p>
        </p:txBody>
      </p:sp>
      <p:sp>
        <p:nvSpPr>
          <p:cNvPr id="15" name="Rounded Rectangle 20">
            <a:extLst>
              <a:ext uri="{FF2B5EF4-FFF2-40B4-BE49-F238E27FC236}">
                <a16:creationId xmlns:a16="http://schemas.microsoft.com/office/drawing/2014/main" id="{F3D65C76-0C12-4CAD-8FA1-73E94EFB3687}"/>
              </a:ext>
            </a:extLst>
          </p:cNvPr>
          <p:cNvSpPr/>
          <p:nvPr/>
        </p:nvSpPr>
        <p:spPr>
          <a:xfrm>
            <a:off x="2258568" y="1558108"/>
            <a:ext cx="8010144" cy="4998140"/>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0" name="Rectangle 9">
            <a:extLst>
              <a:ext uri="{FF2B5EF4-FFF2-40B4-BE49-F238E27FC236}">
                <a16:creationId xmlns:a16="http://schemas.microsoft.com/office/drawing/2014/main" id="{4DE8108D-77E6-4E89-AC8F-31A75713603E}"/>
              </a:ext>
            </a:extLst>
          </p:cNvPr>
          <p:cNvSpPr/>
          <p:nvPr/>
        </p:nvSpPr>
        <p:spPr>
          <a:xfrm>
            <a:off x="2594864" y="1798973"/>
            <a:ext cx="7262368" cy="3785652"/>
          </a:xfrm>
          <a:prstGeom prst="rect">
            <a:avLst/>
          </a:prstGeom>
        </p:spPr>
        <p:txBody>
          <a:bodyPr wrap="square">
            <a:spAutoFit/>
          </a:bodyPr>
          <a:lstStyle/>
          <a:p>
            <a:r>
              <a:rPr lang="en-US" sz="4000" b="1" dirty="0"/>
              <a:t>INTERMEDIATE (days --&gt; months)</a:t>
            </a:r>
          </a:p>
          <a:p>
            <a:r>
              <a:rPr lang="en-US" sz="4000" b="1" dirty="0"/>
              <a:t>  - Drinkable water</a:t>
            </a:r>
          </a:p>
          <a:p>
            <a:r>
              <a:rPr lang="en-US" sz="4000" b="1" dirty="0"/>
              <a:t>  - Food</a:t>
            </a:r>
          </a:p>
          <a:p>
            <a:r>
              <a:rPr lang="en-US" sz="4000" b="1" dirty="0"/>
              <a:t>  - Equipment reproduction</a:t>
            </a:r>
          </a:p>
          <a:p>
            <a:r>
              <a:rPr lang="en-US" sz="4000" b="1" dirty="0"/>
              <a:t>  - Radiation protection</a:t>
            </a:r>
          </a:p>
          <a:p>
            <a:r>
              <a:rPr lang="en-US" sz="4000" b="1" dirty="0"/>
              <a:t>  - Sanitation</a:t>
            </a:r>
          </a:p>
        </p:txBody>
      </p:sp>
    </p:spTree>
    <p:extLst>
      <p:ext uri="{BB962C8B-B14F-4D97-AF65-F5344CB8AC3E}">
        <p14:creationId xmlns:p14="http://schemas.microsoft.com/office/powerpoint/2010/main" val="363290395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47472" y="387579"/>
            <a:ext cx="114241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45770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The Elements of Earth Independence</a:t>
            </a:r>
            <a:endParaRPr lang="en-US" altLang="en-US" sz="4000" dirty="0">
              <a:latin typeface="Century Gothic" panose="020B0502020202020204" pitchFamily="34" charset="0"/>
            </a:endParaRPr>
          </a:p>
        </p:txBody>
      </p:sp>
      <p:sp>
        <p:nvSpPr>
          <p:cNvPr id="15" name="Rounded Rectangle 20">
            <a:extLst>
              <a:ext uri="{FF2B5EF4-FFF2-40B4-BE49-F238E27FC236}">
                <a16:creationId xmlns:a16="http://schemas.microsoft.com/office/drawing/2014/main" id="{F3D65C76-0C12-4CAD-8FA1-73E94EFB3687}"/>
              </a:ext>
            </a:extLst>
          </p:cNvPr>
          <p:cNvSpPr/>
          <p:nvPr/>
        </p:nvSpPr>
        <p:spPr>
          <a:xfrm>
            <a:off x="2258568" y="1558108"/>
            <a:ext cx="8010144" cy="4998140"/>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0" name="Rectangle 9">
            <a:extLst>
              <a:ext uri="{FF2B5EF4-FFF2-40B4-BE49-F238E27FC236}">
                <a16:creationId xmlns:a16="http://schemas.microsoft.com/office/drawing/2014/main" id="{4DE8108D-77E6-4E89-AC8F-31A75713603E}"/>
              </a:ext>
            </a:extLst>
          </p:cNvPr>
          <p:cNvSpPr/>
          <p:nvPr/>
        </p:nvSpPr>
        <p:spPr>
          <a:xfrm>
            <a:off x="2594864" y="1798973"/>
            <a:ext cx="7262368" cy="4401205"/>
          </a:xfrm>
          <a:prstGeom prst="rect">
            <a:avLst/>
          </a:prstGeom>
        </p:spPr>
        <p:txBody>
          <a:bodyPr wrap="square">
            <a:spAutoFit/>
          </a:bodyPr>
          <a:lstStyle/>
          <a:p>
            <a:r>
              <a:rPr lang="en-US" sz="4000" b="1" dirty="0"/>
              <a:t>LATER (years)</a:t>
            </a:r>
          </a:p>
          <a:p>
            <a:r>
              <a:rPr lang="en-US" sz="4000" b="1" dirty="0"/>
              <a:t>  - Habitat reproduction</a:t>
            </a:r>
          </a:p>
          <a:p>
            <a:r>
              <a:rPr lang="en-US" sz="4000" b="1" dirty="0"/>
              <a:t>  - Isolation</a:t>
            </a:r>
          </a:p>
          <a:p>
            <a:r>
              <a:rPr lang="en-US" sz="4000" b="1" dirty="0"/>
              <a:t>  - Sufficient gravity</a:t>
            </a:r>
          </a:p>
          <a:p>
            <a:r>
              <a:rPr lang="en-US" sz="4000" b="1" dirty="0"/>
              <a:t>  - Information (tech &amp; protocols)</a:t>
            </a:r>
          </a:p>
          <a:p>
            <a:r>
              <a:rPr lang="en-US" sz="4000" b="1" dirty="0"/>
              <a:t>  - Genetic diversity</a:t>
            </a:r>
          </a:p>
          <a:p>
            <a:r>
              <a:rPr lang="en-US" sz="4000" b="1" dirty="0"/>
              <a:t>  - Translocation</a:t>
            </a:r>
          </a:p>
        </p:txBody>
      </p:sp>
    </p:spTree>
    <p:extLst>
      <p:ext uri="{BB962C8B-B14F-4D97-AF65-F5344CB8AC3E}">
        <p14:creationId xmlns:p14="http://schemas.microsoft.com/office/powerpoint/2010/main" val="412100254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989215" y="3050703"/>
            <a:ext cx="1021357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31136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Reasons for 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291459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781878" y="524739"/>
            <a:ext cx="1055529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Reasons for Earth Independence?</a:t>
            </a:r>
            <a:endParaRPr lang="en-US" altLang="en-US" sz="4000" dirty="0">
              <a:latin typeface="Century Gothic" panose="020B0502020202020204" pitchFamily="34" charset="0"/>
            </a:endParaRPr>
          </a:p>
        </p:txBody>
      </p:sp>
      <p:grpSp>
        <p:nvGrpSpPr>
          <p:cNvPr id="2" name="Group 1"/>
          <p:cNvGrpSpPr/>
          <p:nvPr/>
        </p:nvGrpSpPr>
        <p:grpSpPr>
          <a:xfrm>
            <a:off x="622852" y="2609215"/>
            <a:ext cx="10913103" cy="3315595"/>
            <a:chOff x="5938362" y="2170805"/>
            <a:chExt cx="5639403" cy="3315595"/>
          </a:xfrm>
        </p:grpSpPr>
        <p:sp>
          <p:nvSpPr>
            <p:cNvPr id="10" name="Rounded Rectangle 9"/>
            <p:cNvSpPr/>
            <p:nvPr/>
          </p:nvSpPr>
          <p:spPr>
            <a:xfrm>
              <a:off x="5938362" y="2170805"/>
              <a:ext cx="5639403" cy="3315595"/>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1" name="Rectangle 10"/>
            <p:cNvSpPr/>
            <p:nvPr/>
          </p:nvSpPr>
          <p:spPr>
            <a:xfrm>
              <a:off x="6082173" y="2353186"/>
              <a:ext cx="5392870" cy="2800767"/>
            </a:xfrm>
            <a:prstGeom prst="rect">
              <a:avLst/>
            </a:prstGeom>
          </p:spPr>
          <p:txBody>
            <a:bodyPr wrap="square">
              <a:spAutoFit/>
            </a:bodyPr>
            <a:lstStyle/>
            <a:p>
              <a:pPr marL="457200" indent="-457200">
                <a:buFont typeface="Arial" panose="020B0604020202020204" pitchFamily="34" charset="0"/>
                <a:buChar char="•"/>
              </a:pPr>
              <a:r>
                <a:rPr lang="en-US" sz="4400" b="1" dirty="0"/>
                <a:t>Reduce costs.</a:t>
              </a:r>
            </a:p>
            <a:p>
              <a:pPr marL="457200" indent="-457200">
                <a:buFont typeface="Arial" panose="020B0604020202020204" pitchFamily="34" charset="0"/>
                <a:buChar char="•"/>
              </a:pPr>
              <a:r>
                <a:rPr lang="en-US" sz="4400" b="1" dirty="0"/>
                <a:t>Increase security of supplies.</a:t>
              </a:r>
            </a:p>
            <a:p>
              <a:pPr marL="457200" indent="-457200">
                <a:buFont typeface="Arial" panose="020B0604020202020204" pitchFamily="34" charset="0"/>
                <a:buChar char="•"/>
              </a:pPr>
              <a:r>
                <a:rPr lang="en-US" sz="4400" b="1" dirty="0"/>
                <a:t>Ensure the survival of the human species.</a:t>
              </a:r>
            </a:p>
            <a:p>
              <a:pPr marL="457200" indent="-457200">
                <a:buFont typeface="Arial" panose="020B0604020202020204" pitchFamily="34" charset="0"/>
                <a:buChar char="•"/>
              </a:pPr>
              <a:r>
                <a:rPr lang="en-US" sz="4400" b="1" dirty="0"/>
                <a:t>Ensure the survival of the biosphere.</a:t>
              </a:r>
              <a:endParaRPr lang="en-US" sz="4400" dirty="0"/>
            </a:p>
          </p:txBody>
        </p:sp>
      </p:grpSp>
    </p:spTree>
    <p:extLst>
      <p:ext uri="{BB962C8B-B14F-4D97-AF65-F5344CB8AC3E}">
        <p14:creationId xmlns:p14="http://schemas.microsoft.com/office/powerpoint/2010/main" val="20649093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6" name="Rounded Rectangle 3">
            <a:extLst>
              <a:ext uri="{FF2B5EF4-FFF2-40B4-BE49-F238E27FC236}">
                <a16:creationId xmlns:a16="http://schemas.microsoft.com/office/drawing/2014/main" id="{05AEF977-B76C-4616-91E4-D743176FD644}"/>
              </a:ext>
            </a:extLst>
          </p:cNvPr>
          <p:cNvSpPr/>
          <p:nvPr/>
        </p:nvSpPr>
        <p:spPr>
          <a:xfrm>
            <a:off x="3378200" y="498003"/>
            <a:ext cx="543560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 name="TextBox 6">
            <a:extLst>
              <a:ext uri="{FF2B5EF4-FFF2-40B4-BE49-F238E27FC236}">
                <a16:creationId xmlns:a16="http://schemas.microsoft.com/office/drawing/2014/main" id="{508464E4-70CA-4C37-9961-B0C7769C5313}"/>
              </a:ext>
            </a:extLst>
          </p:cNvPr>
          <p:cNvSpPr txBox="1">
            <a:spLocks noChangeArrowheads="1"/>
          </p:cNvSpPr>
          <p:nvPr/>
        </p:nvSpPr>
        <p:spPr bwMode="auto">
          <a:xfrm>
            <a:off x="0" y="5609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Reducing Costs</a:t>
            </a:r>
            <a:endParaRPr lang="en-US" altLang="en-US" sz="4000" dirty="0">
              <a:latin typeface="Century Gothic" panose="020B0502020202020204" pitchFamily="34" charset="0"/>
            </a:endParaRPr>
          </a:p>
        </p:txBody>
      </p:sp>
      <p:sp>
        <p:nvSpPr>
          <p:cNvPr id="8" name="Rounded Rectangle 20">
            <a:extLst>
              <a:ext uri="{FF2B5EF4-FFF2-40B4-BE49-F238E27FC236}">
                <a16:creationId xmlns:a16="http://schemas.microsoft.com/office/drawing/2014/main" id="{37601AAB-DC97-4507-B29F-C8F2E3FCF1ED}"/>
              </a:ext>
            </a:extLst>
          </p:cNvPr>
          <p:cNvSpPr/>
          <p:nvPr/>
        </p:nvSpPr>
        <p:spPr>
          <a:xfrm>
            <a:off x="4208058" y="1905416"/>
            <a:ext cx="7437842" cy="4391663"/>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9" name="Rectangle 8">
            <a:extLst>
              <a:ext uri="{FF2B5EF4-FFF2-40B4-BE49-F238E27FC236}">
                <a16:creationId xmlns:a16="http://schemas.microsoft.com/office/drawing/2014/main" id="{D1451D9E-D48D-482F-BB47-FE1322BFF9FB}"/>
              </a:ext>
            </a:extLst>
          </p:cNvPr>
          <p:cNvSpPr/>
          <p:nvPr/>
        </p:nvSpPr>
        <p:spPr>
          <a:xfrm>
            <a:off x="4826000" y="2530493"/>
            <a:ext cx="6511172" cy="2123658"/>
          </a:xfrm>
          <a:prstGeom prst="rect">
            <a:avLst/>
          </a:prstGeom>
        </p:spPr>
        <p:txBody>
          <a:bodyPr wrap="square">
            <a:spAutoFit/>
          </a:bodyPr>
          <a:lstStyle/>
          <a:p>
            <a:pPr marL="571500" indent="-571500">
              <a:buFont typeface="Arial" panose="020B0604020202020204" pitchFamily="34" charset="0"/>
              <a:buChar char="•"/>
            </a:pPr>
            <a:r>
              <a:rPr lang="en-US" sz="4400" b="1" dirty="0"/>
              <a:t>Reduce # of launches</a:t>
            </a:r>
          </a:p>
          <a:p>
            <a:pPr marL="571500" indent="-571500">
              <a:buFont typeface="Arial" panose="020B0604020202020204" pitchFamily="34" charset="0"/>
              <a:buChar char="•"/>
            </a:pPr>
            <a:r>
              <a:rPr lang="en-US" sz="4400" b="1" dirty="0"/>
              <a:t>Speed the development of the colony.</a:t>
            </a:r>
            <a:endParaRPr lang="en-US" sz="4400" dirty="0"/>
          </a:p>
        </p:txBody>
      </p:sp>
      <p:pic>
        <p:nvPicPr>
          <p:cNvPr id="2" name="Picture 1">
            <a:extLst>
              <a:ext uri="{FF2B5EF4-FFF2-40B4-BE49-F238E27FC236}">
                <a16:creationId xmlns:a16="http://schemas.microsoft.com/office/drawing/2014/main" id="{82140AAD-08C7-4043-980D-A503BFDE7EBD}"/>
              </a:ext>
            </a:extLst>
          </p:cNvPr>
          <p:cNvPicPr>
            <a:picLocks noChangeAspect="1"/>
          </p:cNvPicPr>
          <p:nvPr/>
        </p:nvPicPr>
        <p:blipFill rotWithShape="1">
          <a:blip r:embed="rId4"/>
          <a:srcRect r="44068"/>
          <a:stretch/>
        </p:blipFill>
        <p:spPr>
          <a:xfrm>
            <a:off x="619761" y="1887483"/>
            <a:ext cx="2854959" cy="4414602"/>
          </a:xfrm>
          <a:prstGeom prst="rect">
            <a:avLst/>
          </a:prstGeom>
          <a:ln w="63500">
            <a:solidFill>
              <a:schemeClr val="bg1"/>
            </a:solidFill>
          </a:ln>
        </p:spPr>
      </p:pic>
    </p:spTree>
    <p:extLst>
      <p:ext uri="{BB962C8B-B14F-4D97-AF65-F5344CB8AC3E}">
        <p14:creationId xmlns:p14="http://schemas.microsoft.com/office/powerpoint/2010/main" val="166709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6" name="Rounded Rectangle 3">
            <a:extLst>
              <a:ext uri="{FF2B5EF4-FFF2-40B4-BE49-F238E27FC236}">
                <a16:creationId xmlns:a16="http://schemas.microsoft.com/office/drawing/2014/main" id="{05AEF977-B76C-4616-91E4-D743176FD644}"/>
              </a:ext>
            </a:extLst>
          </p:cNvPr>
          <p:cNvSpPr/>
          <p:nvPr/>
        </p:nvSpPr>
        <p:spPr>
          <a:xfrm>
            <a:off x="3145536" y="498003"/>
            <a:ext cx="5900928"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 name="TextBox 6">
            <a:extLst>
              <a:ext uri="{FF2B5EF4-FFF2-40B4-BE49-F238E27FC236}">
                <a16:creationId xmlns:a16="http://schemas.microsoft.com/office/drawing/2014/main" id="{508464E4-70CA-4C37-9961-B0C7769C5313}"/>
              </a:ext>
            </a:extLst>
          </p:cNvPr>
          <p:cNvSpPr txBox="1">
            <a:spLocks noChangeArrowheads="1"/>
          </p:cNvSpPr>
          <p:nvPr/>
        </p:nvSpPr>
        <p:spPr bwMode="auto">
          <a:xfrm>
            <a:off x="0" y="5609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Safety of Supplies</a:t>
            </a:r>
            <a:endParaRPr lang="en-US" altLang="en-US" sz="4000" dirty="0">
              <a:latin typeface="Century Gothic" panose="020B0502020202020204" pitchFamily="34" charset="0"/>
            </a:endParaRPr>
          </a:p>
        </p:txBody>
      </p:sp>
      <p:sp>
        <p:nvSpPr>
          <p:cNvPr id="8" name="Rounded Rectangle 20">
            <a:extLst>
              <a:ext uri="{FF2B5EF4-FFF2-40B4-BE49-F238E27FC236}">
                <a16:creationId xmlns:a16="http://schemas.microsoft.com/office/drawing/2014/main" id="{37601AAB-DC97-4507-B29F-C8F2E3FCF1ED}"/>
              </a:ext>
            </a:extLst>
          </p:cNvPr>
          <p:cNvSpPr/>
          <p:nvPr/>
        </p:nvSpPr>
        <p:spPr>
          <a:xfrm>
            <a:off x="4251960" y="1905416"/>
            <a:ext cx="7393940" cy="4391663"/>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9" name="Rectangle 8">
            <a:extLst>
              <a:ext uri="{FF2B5EF4-FFF2-40B4-BE49-F238E27FC236}">
                <a16:creationId xmlns:a16="http://schemas.microsoft.com/office/drawing/2014/main" id="{D1451D9E-D48D-482F-BB47-FE1322BFF9FB}"/>
              </a:ext>
            </a:extLst>
          </p:cNvPr>
          <p:cNvSpPr/>
          <p:nvPr/>
        </p:nvSpPr>
        <p:spPr>
          <a:xfrm>
            <a:off x="4826000" y="2530493"/>
            <a:ext cx="6511172" cy="2800767"/>
          </a:xfrm>
          <a:prstGeom prst="rect">
            <a:avLst/>
          </a:prstGeom>
        </p:spPr>
        <p:txBody>
          <a:bodyPr wrap="square">
            <a:spAutoFit/>
          </a:bodyPr>
          <a:lstStyle/>
          <a:p>
            <a:pPr marL="571500" indent="-571500">
              <a:buFont typeface="Arial" panose="020B0604020202020204" pitchFamily="34" charset="0"/>
              <a:buChar char="•"/>
            </a:pPr>
            <a:r>
              <a:rPr lang="en-US" sz="4400" b="1" dirty="0"/>
              <a:t>In case supply temporarily interrupted.</a:t>
            </a:r>
          </a:p>
          <a:p>
            <a:pPr marL="571500" indent="-571500">
              <a:buFont typeface="Arial" panose="020B0604020202020204" pitchFamily="34" charset="0"/>
              <a:buChar char="•"/>
            </a:pPr>
            <a:r>
              <a:rPr lang="en-US" sz="4400" b="1" dirty="0"/>
              <a:t>Unexpected running out of an item.</a:t>
            </a:r>
            <a:endParaRPr lang="en-US" sz="4400" dirty="0"/>
          </a:p>
        </p:txBody>
      </p:sp>
      <p:pic>
        <p:nvPicPr>
          <p:cNvPr id="3074" name="Picture 2" descr="Image result for stockpile">
            <a:extLst>
              <a:ext uri="{FF2B5EF4-FFF2-40B4-BE49-F238E27FC236}">
                <a16:creationId xmlns:a16="http://schemas.microsoft.com/office/drawing/2014/main" id="{66463A69-82FF-4395-8B81-73063DA081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718"/>
          <a:stretch/>
        </p:blipFill>
        <p:spPr bwMode="auto">
          <a:xfrm>
            <a:off x="536956" y="1916155"/>
            <a:ext cx="3122708" cy="4391663"/>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2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1307810" y="2222499"/>
            <a:ext cx="9548032" cy="3801785"/>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5" name="Rounded Rectangle 3">
            <a:extLst>
              <a:ext uri="{FF2B5EF4-FFF2-40B4-BE49-F238E27FC236}">
                <a16:creationId xmlns:a16="http://schemas.microsoft.com/office/drawing/2014/main" id="{73388C26-58D1-4A47-81CF-69DB01506EA4}"/>
              </a:ext>
            </a:extLst>
          </p:cNvPr>
          <p:cNvSpPr/>
          <p:nvPr/>
        </p:nvSpPr>
        <p:spPr>
          <a:xfrm>
            <a:off x="3380014" y="507012"/>
            <a:ext cx="534484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81642" y="569930"/>
            <a:ext cx="12110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Track Overview</a:t>
            </a:r>
            <a:endParaRPr lang="en-US" altLang="en-US" sz="4000" dirty="0">
              <a:latin typeface="Century Gothic" panose="020B0502020202020204" pitchFamily="34" charset="0"/>
            </a:endParaRPr>
          </a:p>
        </p:txBody>
      </p:sp>
      <p:sp>
        <p:nvSpPr>
          <p:cNvPr id="8" name="TextBox 3"/>
          <p:cNvSpPr txBox="1">
            <a:spLocks noChangeArrowheads="1"/>
          </p:cNvSpPr>
          <p:nvPr/>
        </p:nvSpPr>
        <p:spPr bwMode="auto">
          <a:xfrm>
            <a:off x="1688360" y="2410045"/>
            <a:ext cx="91674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spcBef>
                <a:spcPct val="0"/>
              </a:spcBef>
            </a:pPr>
            <a:r>
              <a:rPr lang="en-US" altLang="en-US" sz="3600" dirty="0">
                <a:latin typeface="Candara" panose="020E0502030303020204" pitchFamily="34" charset="0"/>
              </a:rPr>
              <a:t>Goal: Present the current state of thinking about how a permanent lunar base could become largely (or even entirely) Earth independent.</a:t>
            </a:r>
          </a:p>
          <a:p>
            <a:pPr marL="571500" indent="-571500">
              <a:spcBef>
                <a:spcPct val="0"/>
              </a:spcBef>
            </a:pPr>
            <a:r>
              <a:rPr lang="en-US" altLang="en-US" sz="3600" dirty="0">
                <a:latin typeface="Candara" panose="020E0502030303020204" pitchFamily="34" charset="0"/>
              </a:rPr>
              <a:t>This track starts the conversation.</a:t>
            </a:r>
          </a:p>
          <a:p>
            <a:pPr marL="571500" indent="-571500">
              <a:spcBef>
                <a:spcPct val="0"/>
              </a:spcBef>
            </a:pPr>
            <a:endParaRPr lang="en-US" altLang="en-US" sz="3600" dirty="0">
              <a:latin typeface="Candara" panose="020E0502030303020204" pitchFamily="34" charset="0"/>
            </a:endParaRPr>
          </a:p>
        </p:txBody>
      </p:sp>
    </p:spTree>
    <p:extLst>
      <p:ext uri="{BB962C8B-B14F-4D97-AF65-F5344CB8AC3E}">
        <p14:creationId xmlns:p14="http://schemas.microsoft.com/office/powerpoint/2010/main" val="127416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6" name="Rounded Rectangle 3">
            <a:extLst>
              <a:ext uri="{FF2B5EF4-FFF2-40B4-BE49-F238E27FC236}">
                <a16:creationId xmlns:a16="http://schemas.microsoft.com/office/drawing/2014/main" id="{05AEF977-B76C-4616-91E4-D743176FD644}"/>
              </a:ext>
            </a:extLst>
          </p:cNvPr>
          <p:cNvSpPr/>
          <p:nvPr/>
        </p:nvSpPr>
        <p:spPr>
          <a:xfrm>
            <a:off x="3145536" y="498003"/>
            <a:ext cx="5900928"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 name="TextBox 6">
            <a:extLst>
              <a:ext uri="{FF2B5EF4-FFF2-40B4-BE49-F238E27FC236}">
                <a16:creationId xmlns:a16="http://schemas.microsoft.com/office/drawing/2014/main" id="{508464E4-70CA-4C37-9961-B0C7769C5313}"/>
              </a:ext>
            </a:extLst>
          </p:cNvPr>
          <p:cNvSpPr txBox="1">
            <a:spLocks noChangeArrowheads="1"/>
          </p:cNvSpPr>
          <p:nvPr/>
        </p:nvSpPr>
        <p:spPr bwMode="auto">
          <a:xfrm>
            <a:off x="0" y="5609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Ensuring Survival</a:t>
            </a:r>
            <a:endParaRPr lang="en-US" altLang="en-US" sz="4000" dirty="0">
              <a:latin typeface="Century Gothic" panose="020B0502020202020204" pitchFamily="34" charset="0"/>
            </a:endParaRPr>
          </a:p>
        </p:txBody>
      </p:sp>
      <p:sp>
        <p:nvSpPr>
          <p:cNvPr id="8" name="Rounded Rectangle 20">
            <a:extLst>
              <a:ext uri="{FF2B5EF4-FFF2-40B4-BE49-F238E27FC236}">
                <a16:creationId xmlns:a16="http://schemas.microsoft.com/office/drawing/2014/main" id="{37601AAB-DC97-4507-B29F-C8F2E3FCF1ED}"/>
              </a:ext>
            </a:extLst>
          </p:cNvPr>
          <p:cNvSpPr/>
          <p:nvPr/>
        </p:nvSpPr>
        <p:spPr>
          <a:xfrm>
            <a:off x="4251960" y="1905416"/>
            <a:ext cx="7393940" cy="4391663"/>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9" name="Rectangle 8">
            <a:extLst>
              <a:ext uri="{FF2B5EF4-FFF2-40B4-BE49-F238E27FC236}">
                <a16:creationId xmlns:a16="http://schemas.microsoft.com/office/drawing/2014/main" id="{D1451D9E-D48D-482F-BB47-FE1322BFF9FB}"/>
              </a:ext>
            </a:extLst>
          </p:cNvPr>
          <p:cNvSpPr/>
          <p:nvPr/>
        </p:nvSpPr>
        <p:spPr>
          <a:xfrm>
            <a:off x="4826000" y="2530493"/>
            <a:ext cx="6511172" cy="2800767"/>
          </a:xfrm>
          <a:prstGeom prst="rect">
            <a:avLst/>
          </a:prstGeom>
        </p:spPr>
        <p:txBody>
          <a:bodyPr wrap="square">
            <a:spAutoFit/>
          </a:bodyPr>
          <a:lstStyle/>
          <a:p>
            <a:pPr marL="571500" indent="-571500">
              <a:buFont typeface="Arial" panose="020B0604020202020204" pitchFamily="34" charset="0"/>
              <a:buChar char="•"/>
            </a:pPr>
            <a:r>
              <a:rPr lang="en-US" sz="4400" b="1" dirty="0"/>
              <a:t>Permanent loss of external supply.</a:t>
            </a:r>
          </a:p>
          <a:p>
            <a:pPr marL="571500" indent="-571500">
              <a:buFont typeface="Arial" panose="020B0604020202020204" pitchFamily="34" charset="0"/>
              <a:buChar char="•"/>
            </a:pPr>
            <a:r>
              <a:rPr lang="en-US" sz="4400" b="1" dirty="0"/>
              <a:t>Human species.</a:t>
            </a:r>
          </a:p>
          <a:p>
            <a:pPr marL="571500" indent="-571500">
              <a:buFont typeface="Arial" panose="020B0604020202020204" pitchFamily="34" charset="0"/>
              <a:buChar char="•"/>
            </a:pPr>
            <a:r>
              <a:rPr lang="en-US" sz="4400" b="1" dirty="0"/>
              <a:t>Biosphere.</a:t>
            </a:r>
            <a:endParaRPr lang="en-US" sz="4400" dirty="0"/>
          </a:p>
        </p:txBody>
      </p:sp>
      <p:pic>
        <p:nvPicPr>
          <p:cNvPr id="4098" name="Picture 2" descr="Image result for biosphere">
            <a:extLst>
              <a:ext uri="{FF2B5EF4-FFF2-40B4-BE49-F238E27FC236}">
                <a16:creationId xmlns:a16="http://schemas.microsoft.com/office/drawing/2014/main" id="{9CE34599-C66F-4CB2-91FA-198ECE0012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06"/>
          <a:stretch/>
        </p:blipFill>
        <p:spPr bwMode="auto">
          <a:xfrm>
            <a:off x="676656" y="2022163"/>
            <a:ext cx="2894272" cy="4387711"/>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4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6" name="Rounded Rectangle 3">
            <a:extLst>
              <a:ext uri="{FF2B5EF4-FFF2-40B4-BE49-F238E27FC236}">
                <a16:creationId xmlns:a16="http://schemas.microsoft.com/office/drawing/2014/main" id="{05AEF977-B76C-4616-91E4-D743176FD644}"/>
              </a:ext>
            </a:extLst>
          </p:cNvPr>
          <p:cNvSpPr/>
          <p:nvPr/>
        </p:nvSpPr>
        <p:spPr>
          <a:xfrm>
            <a:off x="960120" y="498003"/>
            <a:ext cx="1027176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 name="TextBox 6">
            <a:extLst>
              <a:ext uri="{FF2B5EF4-FFF2-40B4-BE49-F238E27FC236}">
                <a16:creationId xmlns:a16="http://schemas.microsoft.com/office/drawing/2014/main" id="{508464E4-70CA-4C37-9961-B0C7769C5313}"/>
              </a:ext>
            </a:extLst>
          </p:cNvPr>
          <p:cNvSpPr txBox="1">
            <a:spLocks noChangeArrowheads="1"/>
          </p:cNvSpPr>
          <p:nvPr/>
        </p:nvSpPr>
        <p:spPr bwMode="auto">
          <a:xfrm>
            <a:off x="0" y="5609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Reasons for Earth Independence</a:t>
            </a:r>
            <a:endParaRPr lang="en-US" altLang="en-US" sz="4000" dirty="0">
              <a:latin typeface="Century Gothic" panose="020B0502020202020204" pitchFamily="34" charset="0"/>
            </a:endParaRPr>
          </a:p>
        </p:txBody>
      </p:sp>
      <p:sp>
        <p:nvSpPr>
          <p:cNvPr id="2" name="Rectangle: Diagonal Corners Rounded 1">
            <a:extLst>
              <a:ext uri="{FF2B5EF4-FFF2-40B4-BE49-F238E27FC236}">
                <a16:creationId xmlns:a16="http://schemas.microsoft.com/office/drawing/2014/main" id="{9103AD38-D148-4882-807D-7D1C7C8D0724}"/>
              </a:ext>
            </a:extLst>
          </p:cNvPr>
          <p:cNvSpPr/>
          <p:nvPr/>
        </p:nvSpPr>
        <p:spPr>
          <a:xfrm>
            <a:off x="2724912" y="2461765"/>
            <a:ext cx="3666744" cy="758952"/>
          </a:xfrm>
          <a:prstGeom prst="round2DiagRect">
            <a:avLst>
              <a:gd name="adj1" fmla="val 3414"/>
              <a:gd name="adj2" fmla="val 0"/>
            </a:avLst>
          </a:prstGeom>
          <a:solidFill>
            <a:schemeClr val="accent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7A523CDD-F666-45A1-B454-C25A2DA6B730}"/>
              </a:ext>
            </a:extLst>
          </p:cNvPr>
          <p:cNvSpPr/>
          <p:nvPr/>
        </p:nvSpPr>
        <p:spPr>
          <a:xfrm>
            <a:off x="2721864" y="3226813"/>
            <a:ext cx="3669792" cy="758952"/>
          </a:xfrm>
          <a:prstGeom prst="round2DiagRect">
            <a:avLst>
              <a:gd name="adj1" fmla="val 3414"/>
              <a:gd name="adj2" fmla="val 0"/>
            </a:avLst>
          </a:prstGeom>
          <a:solidFill>
            <a:srgbClr val="FFC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Diagonal Corners Rounded 16">
            <a:extLst>
              <a:ext uri="{FF2B5EF4-FFF2-40B4-BE49-F238E27FC236}">
                <a16:creationId xmlns:a16="http://schemas.microsoft.com/office/drawing/2014/main" id="{BA05326B-C40D-40B8-815F-3C8EBAE14008}"/>
              </a:ext>
            </a:extLst>
          </p:cNvPr>
          <p:cNvSpPr/>
          <p:nvPr/>
        </p:nvSpPr>
        <p:spPr>
          <a:xfrm>
            <a:off x="2718816" y="3973573"/>
            <a:ext cx="7348728" cy="758952"/>
          </a:xfrm>
          <a:prstGeom prst="round2DiagRect">
            <a:avLst>
              <a:gd name="adj1" fmla="val 3414"/>
              <a:gd name="adj2" fmla="val 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9AD4CA-69CC-4274-9583-47A065FD44AA}"/>
              </a:ext>
            </a:extLst>
          </p:cNvPr>
          <p:cNvSpPr txBox="1"/>
          <p:nvPr/>
        </p:nvSpPr>
        <p:spPr>
          <a:xfrm>
            <a:off x="2810256" y="2514600"/>
            <a:ext cx="3782568" cy="646331"/>
          </a:xfrm>
          <a:prstGeom prst="rect">
            <a:avLst/>
          </a:prstGeom>
          <a:noFill/>
        </p:spPr>
        <p:txBody>
          <a:bodyPr wrap="square" rtlCol="0">
            <a:spAutoFit/>
          </a:bodyPr>
          <a:lstStyle/>
          <a:p>
            <a:r>
              <a:rPr lang="en-US" sz="3600" b="1" dirty="0">
                <a:solidFill>
                  <a:schemeClr val="bg1"/>
                </a:solidFill>
              </a:rPr>
              <a:t>Reducing Costs</a:t>
            </a:r>
          </a:p>
        </p:txBody>
      </p:sp>
      <p:sp>
        <p:nvSpPr>
          <p:cNvPr id="18" name="TextBox 17">
            <a:extLst>
              <a:ext uri="{FF2B5EF4-FFF2-40B4-BE49-F238E27FC236}">
                <a16:creationId xmlns:a16="http://schemas.microsoft.com/office/drawing/2014/main" id="{8B5CF301-A254-4D01-B751-6F1FB7D8AEC1}"/>
              </a:ext>
            </a:extLst>
          </p:cNvPr>
          <p:cNvSpPr txBox="1"/>
          <p:nvPr/>
        </p:nvSpPr>
        <p:spPr>
          <a:xfrm>
            <a:off x="2807208" y="3252216"/>
            <a:ext cx="3782568" cy="646331"/>
          </a:xfrm>
          <a:prstGeom prst="rect">
            <a:avLst/>
          </a:prstGeom>
          <a:noFill/>
        </p:spPr>
        <p:txBody>
          <a:bodyPr wrap="square" rtlCol="0">
            <a:spAutoFit/>
          </a:bodyPr>
          <a:lstStyle/>
          <a:p>
            <a:r>
              <a:rPr lang="en-US" sz="3600" b="1" dirty="0">
                <a:solidFill>
                  <a:schemeClr val="bg1"/>
                </a:solidFill>
              </a:rPr>
              <a:t>Securing Supplies</a:t>
            </a:r>
          </a:p>
        </p:txBody>
      </p:sp>
      <p:sp>
        <p:nvSpPr>
          <p:cNvPr id="19" name="TextBox 18">
            <a:extLst>
              <a:ext uri="{FF2B5EF4-FFF2-40B4-BE49-F238E27FC236}">
                <a16:creationId xmlns:a16="http://schemas.microsoft.com/office/drawing/2014/main" id="{69E46777-6AA5-4656-AA40-FE92C81E8782}"/>
              </a:ext>
            </a:extLst>
          </p:cNvPr>
          <p:cNvSpPr txBox="1"/>
          <p:nvPr/>
        </p:nvSpPr>
        <p:spPr>
          <a:xfrm>
            <a:off x="2804160" y="4035552"/>
            <a:ext cx="3782568" cy="646331"/>
          </a:xfrm>
          <a:prstGeom prst="rect">
            <a:avLst/>
          </a:prstGeom>
          <a:noFill/>
        </p:spPr>
        <p:txBody>
          <a:bodyPr wrap="square" rtlCol="0">
            <a:spAutoFit/>
          </a:bodyPr>
          <a:lstStyle/>
          <a:p>
            <a:r>
              <a:rPr lang="en-US" sz="3600" b="1" dirty="0">
                <a:solidFill>
                  <a:schemeClr val="bg1"/>
                </a:solidFill>
              </a:rPr>
              <a:t>Ensuring Survival</a:t>
            </a:r>
          </a:p>
        </p:txBody>
      </p:sp>
      <p:cxnSp>
        <p:nvCxnSpPr>
          <p:cNvPr id="5" name="Straight Connector 4">
            <a:extLst>
              <a:ext uri="{FF2B5EF4-FFF2-40B4-BE49-F238E27FC236}">
                <a16:creationId xmlns:a16="http://schemas.microsoft.com/office/drawing/2014/main" id="{7DD44665-69A8-4406-A401-2F6889ECC3C9}"/>
              </a:ext>
            </a:extLst>
          </p:cNvPr>
          <p:cNvCxnSpPr>
            <a:cxnSpLocks/>
          </p:cNvCxnSpPr>
          <p:nvPr/>
        </p:nvCxnSpPr>
        <p:spPr>
          <a:xfrm>
            <a:off x="2718816" y="4681883"/>
            <a:ext cx="0" cy="40218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78525-2A4B-4894-B2B6-80A1FD019AC6}"/>
              </a:ext>
            </a:extLst>
          </p:cNvPr>
          <p:cNvCxnSpPr>
            <a:cxnSpLocks/>
          </p:cNvCxnSpPr>
          <p:nvPr/>
        </p:nvCxnSpPr>
        <p:spPr>
          <a:xfrm>
            <a:off x="6409944" y="4733699"/>
            <a:ext cx="0" cy="40218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5BBE0E-D102-4FDA-833B-FA90E8342596}"/>
              </a:ext>
            </a:extLst>
          </p:cNvPr>
          <p:cNvCxnSpPr>
            <a:cxnSpLocks/>
          </p:cNvCxnSpPr>
          <p:nvPr/>
        </p:nvCxnSpPr>
        <p:spPr>
          <a:xfrm>
            <a:off x="10073640" y="4758083"/>
            <a:ext cx="0" cy="40218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D53D8B-AEE0-429F-842E-BE89057AF33C}"/>
              </a:ext>
            </a:extLst>
          </p:cNvPr>
          <p:cNvCxnSpPr>
            <a:cxnSpLocks/>
          </p:cNvCxnSpPr>
          <p:nvPr/>
        </p:nvCxnSpPr>
        <p:spPr>
          <a:xfrm>
            <a:off x="8287512" y="4764179"/>
            <a:ext cx="0" cy="40218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7D9425-702E-4ED7-94BC-1DA523926689}"/>
              </a:ext>
            </a:extLst>
          </p:cNvPr>
          <p:cNvCxnSpPr>
            <a:cxnSpLocks/>
          </p:cNvCxnSpPr>
          <p:nvPr/>
        </p:nvCxnSpPr>
        <p:spPr>
          <a:xfrm>
            <a:off x="4361688" y="4751987"/>
            <a:ext cx="0" cy="40218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65DABB-8361-4490-AB70-D0A8C5E52499}"/>
              </a:ext>
            </a:extLst>
          </p:cNvPr>
          <p:cNvSpPr txBox="1"/>
          <p:nvPr/>
        </p:nvSpPr>
        <p:spPr>
          <a:xfrm>
            <a:off x="2377439" y="5099304"/>
            <a:ext cx="8275317" cy="646331"/>
          </a:xfrm>
          <a:prstGeom prst="rect">
            <a:avLst/>
          </a:prstGeom>
          <a:noFill/>
        </p:spPr>
        <p:txBody>
          <a:bodyPr wrap="square" rtlCol="0">
            <a:spAutoFit/>
          </a:bodyPr>
          <a:lstStyle/>
          <a:p>
            <a:r>
              <a:rPr lang="en-US" sz="3600" b="1" dirty="0">
                <a:solidFill>
                  <a:schemeClr val="bg1"/>
                </a:solidFill>
              </a:rPr>
              <a:t>0%         25%             50%          75%       100%</a:t>
            </a:r>
          </a:p>
        </p:txBody>
      </p:sp>
    </p:spTree>
    <p:extLst>
      <p:ext uri="{BB962C8B-B14F-4D97-AF65-F5344CB8AC3E}">
        <p14:creationId xmlns:p14="http://schemas.microsoft.com/office/powerpoint/2010/main" val="241931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1064029" y="3050703"/>
            <a:ext cx="10063942"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31136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Measuring 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413514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781878" y="524739"/>
            <a:ext cx="1055529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Measuring Earth Independence?</a:t>
            </a:r>
            <a:endParaRPr lang="en-US" altLang="en-US" sz="4000" dirty="0">
              <a:latin typeface="Century Gothic" panose="020B0502020202020204" pitchFamily="34" charset="0"/>
            </a:endParaRPr>
          </a:p>
        </p:txBody>
      </p:sp>
      <p:grpSp>
        <p:nvGrpSpPr>
          <p:cNvPr id="2" name="Group 1"/>
          <p:cNvGrpSpPr/>
          <p:nvPr/>
        </p:nvGrpSpPr>
        <p:grpSpPr>
          <a:xfrm>
            <a:off x="622852" y="2333643"/>
            <a:ext cx="10913103" cy="3578643"/>
            <a:chOff x="5938362" y="2170805"/>
            <a:chExt cx="5639403" cy="3315595"/>
          </a:xfrm>
        </p:grpSpPr>
        <p:sp>
          <p:nvSpPr>
            <p:cNvPr id="10" name="Rounded Rectangle 9"/>
            <p:cNvSpPr/>
            <p:nvPr/>
          </p:nvSpPr>
          <p:spPr>
            <a:xfrm>
              <a:off x="5938362" y="2170805"/>
              <a:ext cx="5639403" cy="3315595"/>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1" name="Rectangle 10"/>
            <p:cNvSpPr/>
            <p:nvPr/>
          </p:nvSpPr>
          <p:spPr>
            <a:xfrm>
              <a:off x="6186114" y="2353186"/>
              <a:ext cx="5288929" cy="2823019"/>
            </a:xfrm>
            <a:prstGeom prst="rect">
              <a:avLst/>
            </a:prstGeom>
          </p:spPr>
          <p:txBody>
            <a:bodyPr wrap="square">
              <a:spAutoFit/>
            </a:bodyPr>
            <a:lstStyle/>
            <a:p>
              <a:r>
                <a:rPr lang="en-US" sz="4400" b="1" dirty="0"/>
                <a:t>Percent Mass Independence:</a:t>
              </a:r>
            </a:p>
            <a:p>
              <a:endParaRPr lang="en-US" sz="1600" b="1" dirty="0"/>
            </a:p>
            <a:p>
              <a:r>
                <a:rPr lang="en-US" sz="4400" dirty="0"/>
                <a:t>The amount of mass that no longer has to be shipped from LEO in order to support an increasingly Earth-independent base.</a:t>
              </a:r>
            </a:p>
          </p:txBody>
        </p:sp>
      </p:grpSp>
    </p:spTree>
    <p:extLst>
      <p:ext uri="{BB962C8B-B14F-4D97-AF65-F5344CB8AC3E}">
        <p14:creationId xmlns:p14="http://schemas.microsoft.com/office/powerpoint/2010/main" val="37044624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781878" y="524739"/>
            <a:ext cx="1055529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Measuring Earth Independence?</a:t>
            </a:r>
            <a:endParaRPr lang="en-US" altLang="en-US" sz="4000" dirty="0">
              <a:latin typeface="Century Gothic" panose="020B0502020202020204" pitchFamily="34" charset="0"/>
            </a:endParaRPr>
          </a:p>
        </p:txBody>
      </p:sp>
      <p:sp>
        <p:nvSpPr>
          <p:cNvPr id="3" name="Rectangle 2"/>
          <p:cNvSpPr/>
          <p:nvPr/>
        </p:nvSpPr>
        <p:spPr>
          <a:xfrm>
            <a:off x="831161" y="2082847"/>
            <a:ext cx="10555294" cy="404238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398644" y="2589617"/>
            <a:ext cx="2054087" cy="799460"/>
          </a:xfrm>
          <a:prstGeom prst="rect">
            <a:avLst/>
          </a:prstGeom>
        </p:spPr>
      </p:pic>
      <p:pic>
        <p:nvPicPr>
          <p:cNvPr id="12" name="Picture 11"/>
          <p:cNvPicPr>
            <a:picLocks noChangeAspect="1"/>
          </p:cNvPicPr>
          <p:nvPr/>
        </p:nvPicPr>
        <p:blipFill>
          <a:blip r:embed="rId5"/>
          <a:stretch>
            <a:fillRect/>
          </a:stretch>
        </p:blipFill>
        <p:spPr>
          <a:xfrm>
            <a:off x="2398643" y="3505075"/>
            <a:ext cx="2054087" cy="799460"/>
          </a:xfrm>
          <a:prstGeom prst="rect">
            <a:avLst/>
          </a:prstGeom>
        </p:spPr>
      </p:pic>
      <p:pic>
        <p:nvPicPr>
          <p:cNvPr id="13" name="Picture 12"/>
          <p:cNvPicPr>
            <a:picLocks noChangeAspect="1"/>
          </p:cNvPicPr>
          <p:nvPr/>
        </p:nvPicPr>
        <p:blipFill>
          <a:blip r:embed="rId5"/>
          <a:stretch>
            <a:fillRect/>
          </a:stretch>
        </p:blipFill>
        <p:spPr>
          <a:xfrm>
            <a:off x="4717773" y="2569005"/>
            <a:ext cx="2054087" cy="799460"/>
          </a:xfrm>
          <a:prstGeom prst="rect">
            <a:avLst/>
          </a:prstGeom>
        </p:spPr>
      </p:pic>
      <p:pic>
        <p:nvPicPr>
          <p:cNvPr id="14" name="Picture 13"/>
          <p:cNvPicPr>
            <a:picLocks noChangeAspect="1"/>
          </p:cNvPicPr>
          <p:nvPr/>
        </p:nvPicPr>
        <p:blipFill>
          <a:blip r:embed="rId5"/>
          <a:stretch>
            <a:fillRect/>
          </a:stretch>
        </p:blipFill>
        <p:spPr>
          <a:xfrm>
            <a:off x="4717772" y="3484463"/>
            <a:ext cx="2054087" cy="799460"/>
          </a:xfrm>
          <a:prstGeom prst="rect">
            <a:avLst/>
          </a:prstGeom>
        </p:spPr>
      </p:pic>
      <p:pic>
        <p:nvPicPr>
          <p:cNvPr id="15" name="Picture 14"/>
          <p:cNvPicPr>
            <a:picLocks noChangeAspect="1"/>
          </p:cNvPicPr>
          <p:nvPr/>
        </p:nvPicPr>
        <p:blipFill>
          <a:blip r:embed="rId5"/>
          <a:stretch>
            <a:fillRect/>
          </a:stretch>
        </p:blipFill>
        <p:spPr>
          <a:xfrm>
            <a:off x="3584710" y="4796132"/>
            <a:ext cx="2054087" cy="799460"/>
          </a:xfrm>
          <a:prstGeom prst="rect">
            <a:avLst/>
          </a:prstGeom>
        </p:spPr>
      </p:pic>
      <p:pic>
        <p:nvPicPr>
          <p:cNvPr id="1026"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72087" t="7973" b="8860"/>
          <a:stretch/>
        </p:blipFill>
        <p:spPr bwMode="auto">
          <a:xfrm>
            <a:off x="861586" y="2226364"/>
            <a:ext cx="1249429" cy="3722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10694402" y="2994461"/>
            <a:ext cx="667916" cy="2067870"/>
          </a:xfrm>
          <a:prstGeom prst="rect">
            <a:avLst/>
          </a:prstGeom>
        </p:spPr>
      </p:pic>
      <p:cxnSp>
        <p:nvCxnSpPr>
          <p:cNvPr id="16" name="Straight Arrow Connector 15"/>
          <p:cNvCxnSpPr/>
          <p:nvPr/>
        </p:nvCxnSpPr>
        <p:spPr>
          <a:xfrm flipV="1">
            <a:off x="7328452" y="3368465"/>
            <a:ext cx="2955235" cy="20612"/>
          </a:xfrm>
          <a:prstGeom prst="straightConnector1">
            <a:avLst/>
          </a:prstGeom>
          <a:ln w="730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10482" y="5062331"/>
            <a:ext cx="2973205" cy="22293"/>
          </a:xfrm>
          <a:prstGeom prst="straightConnector1">
            <a:avLst/>
          </a:prstGeom>
          <a:ln w="730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2243" y="4796132"/>
            <a:ext cx="927652" cy="523220"/>
          </a:xfrm>
          <a:prstGeom prst="rect">
            <a:avLst/>
          </a:prstGeom>
          <a:solidFill>
            <a:schemeClr val="tx1"/>
          </a:solidFill>
          <a:ln>
            <a:noFill/>
          </a:ln>
        </p:spPr>
        <p:txBody>
          <a:bodyPr wrap="square" rtlCol="0">
            <a:spAutoFit/>
          </a:bodyPr>
          <a:lstStyle/>
          <a:p>
            <a:pPr algn="ctr"/>
            <a:r>
              <a:rPr lang="en-US" sz="2800" b="1" dirty="0">
                <a:solidFill>
                  <a:schemeClr val="bg1"/>
                </a:solidFill>
              </a:rPr>
              <a:t>75%</a:t>
            </a:r>
          </a:p>
        </p:txBody>
      </p:sp>
      <p:sp>
        <p:nvSpPr>
          <p:cNvPr id="29" name="TextBox 28"/>
          <p:cNvSpPr txBox="1"/>
          <p:nvPr/>
        </p:nvSpPr>
        <p:spPr>
          <a:xfrm>
            <a:off x="8238134" y="3132957"/>
            <a:ext cx="927652" cy="523220"/>
          </a:xfrm>
          <a:prstGeom prst="rect">
            <a:avLst/>
          </a:prstGeom>
          <a:solidFill>
            <a:schemeClr val="tx1"/>
          </a:solidFill>
          <a:ln>
            <a:noFill/>
          </a:ln>
        </p:spPr>
        <p:txBody>
          <a:bodyPr wrap="square" rtlCol="0">
            <a:spAutoFit/>
          </a:bodyPr>
          <a:lstStyle/>
          <a:p>
            <a:pPr algn="ctr"/>
            <a:r>
              <a:rPr lang="en-US" sz="2800" b="1" dirty="0">
                <a:solidFill>
                  <a:schemeClr val="bg1"/>
                </a:solidFill>
              </a:rPr>
              <a:t>0%</a:t>
            </a:r>
          </a:p>
        </p:txBody>
      </p:sp>
      <p:sp>
        <p:nvSpPr>
          <p:cNvPr id="18" name="TextBox 17"/>
          <p:cNvSpPr txBox="1"/>
          <p:nvPr/>
        </p:nvSpPr>
        <p:spPr>
          <a:xfrm>
            <a:off x="8796574" y="3552635"/>
            <a:ext cx="1921275" cy="1323439"/>
          </a:xfrm>
          <a:prstGeom prst="rect">
            <a:avLst/>
          </a:prstGeom>
          <a:solidFill>
            <a:schemeClr val="tx1"/>
          </a:solidFill>
          <a:ln>
            <a:noFill/>
          </a:ln>
        </p:spPr>
        <p:txBody>
          <a:bodyPr wrap="square" rtlCol="0">
            <a:spAutoFit/>
          </a:bodyPr>
          <a:lstStyle/>
          <a:p>
            <a:pPr algn="r"/>
            <a:r>
              <a:rPr lang="en-US" sz="2000" dirty="0">
                <a:solidFill>
                  <a:schemeClr val="bg1"/>
                </a:solidFill>
              </a:rPr>
              <a:t>ISRU</a:t>
            </a:r>
            <a:r>
              <a:rPr lang="en-US" sz="2000" dirty="0"/>
              <a:t>.</a:t>
            </a:r>
          </a:p>
          <a:p>
            <a:pPr algn="r"/>
            <a:r>
              <a:rPr lang="en-US" sz="2000" dirty="0">
                <a:solidFill>
                  <a:schemeClr val="bg1"/>
                </a:solidFill>
              </a:rPr>
              <a:t>Recycling </a:t>
            </a:r>
            <a:r>
              <a:rPr lang="en-US" sz="2000" dirty="0"/>
              <a:t>..</a:t>
            </a:r>
          </a:p>
          <a:p>
            <a:pPr algn="r"/>
            <a:r>
              <a:rPr lang="en-US" sz="2000" dirty="0">
                <a:solidFill>
                  <a:schemeClr val="bg1"/>
                </a:solidFill>
              </a:rPr>
              <a:t>Extended stay </a:t>
            </a:r>
            <a:r>
              <a:rPr lang="en-US" sz="2000" dirty="0"/>
              <a:t>.</a:t>
            </a:r>
          </a:p>
          <a:p>
            <a:pPr algn="r"/>
            <a:r>
              <a:rPr lang="en-US" sz="2000" dirty="0">
                <a:solidFill>
                  <a:schemeClr val="bg1"/>
                </a:solidFill>
              </a:rPr>
              <a:t>Sufficient supply</a:t>
            </a:r>
          </a:p>
        </p:txBody>
      </p:sp>
    </p:spTree>
    <p:extLst>
      <p:ext uri="{BB962C8B-B14F-4D97-AF65-F5344CB8AC3E}">
        <p14:creationId xmlns:p14="http://schemas.microsoft.com/office/powerpoint/2010/main" val="727260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474237" y="524739"/>
            <a:ext cx="917057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Percent Mass Independence</a:t>
            </a:r>
            <a:endParaRPr lang="en-US" altLang="en-US" sz="4000" dirty="0">
              <a:latin typeface="Century Gothic" panose="020B0502020202020204" pitchFamily="34" charset="0"/>
            </a:endParaRPr>
          </a:p>
        </p:txBody>
      </p:sp>
      <p:sp>
        <p:nvSpPr>
          <p:cNvPr id="21" name="Rounded Rectangle 20"/>
          <p:cNvSpPr/>
          <p:nvPr/>
        </p:nvSpPr>
        <p:spPr>
          <a:xfrm>
            <a:off x="3306359" y="1676816"/>
            <a:ext cx="5546090" cy="488260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8" name="Rectangle 17"/>
          <p:cNvSpPr/>
          <p:nvPr/>
        </p:nvSpPr>
        <p:spPr>
          <a:xfrm>
            <a:off x="3788231" y="1906312"/>
            <a:ext cx="5148196" cy="4524315"/>
          </a:xfrm>
          <a:prstGeom prst="rect">
            <a:avLst/>
          </a:prstGeom>
        </p:spPr>
        <p:txBody>
          <a:bodyPr wrap="square">
            <a:spAutoFit/>
          </a:bodyPr>
          <a:lstStyle/>
          <a:p>
            <a:r>
              <a:rPr lang="en-US" sz="2400" b="1" dirty="0">
                <a:latin typeface="arial" panose="020B0604020202020204" pitchFamily="34" charset="0"/>
              </a:rPr>
              <a:t>45% - Descent propellant</a:t>
            </a:r>
            <a:br>
              <a:rPr lang="en-US" sz="2400" b="1" dirty="0">
                <a:latin typeface="arial" panose="020B0604020202020204" pitchFamily="34" charset="0"/>
              </a:rPr>
            </a:br>
            <a:r>
              <a:rPr lang="en-US" sz="2400" b="1" dirty="0">
                <a:latin typeface="arial" panose="020B0604020202020204" pitchFamily="34" charset="0"/>
              </a:rPr>
              <a:t>23% - Ascent propellant</a:t>
            </a:r>
            <a:br>
              <a:rPr lang="en-US" sz="2400" b="1" dirty="0">
                <a:latin typeface="arial" panose="020B0604020202020204" pitchFamily="34" charset="0"/>
              </a:rPr>
            </a:br>
            <a:r>
              <a:rPr lang="en-US" sz="2400" b="1" dirty="0">
                <a:latin typeface="arial" panose="020B0604020202020204" pitchFamily="34" charset="0"/>
              </a:rPr>
              <a:t>10% - Water</a:t>
            </a:r>
            <a:br>
              <a:rPr lang="en-US" sz="2400" b="1" dirty="0">
                <a:latin typeface="arial" panose="020B0604020202020204" pitchFamily="34" charset="0"/>
              </a:rPr>
            </a:br>
            <a:r>
              <a:rPr lang="en-US" sz="2400" b="1" dirty="0">
                <a:latin typeface="arial" panose="020B0604020202020204" pitchFamily="34" charset="0"/>
              </a:rPr>
              <a:t>5% - Inflatable habitat material</a:t>
            </a:r>
            <a:br>
              <a:rPr lang="en-US" sz="2400" b="1" dirty="0">
                <a:latin typeface="arial" panose="020B0604020202020204" pitchFamily="34" charset="0"/>
              </a:rPr>
            </a:br>
            <a:r>
              <a:rPr lang="en-US" sz="2400" b="1" dirty="0">
                <a:latin typeface="arial" panose="020B0604020202020204" pitchFamily="34" charset="0"/>
              </a:rPr>
              <a:t>5% - Gross metal parts</a:t>
            </a:r>
            <a:br>
              <a:rPr lang="en-US" sz="2400" b="1" dirty="0">
                <a:latin typeface="arial" panose="020B0604020202020204" pitchFamily="34" charset="0"/>
              </a:rPr>
            </a:br>
            <a:r>
              <a:rPr lang="en-US" sz="2400" b="1" dirty="0">
                <a:latin typeface="arial" panose="020B0604020202020204" pitchFamily="34" charset="0"/>
              </a:rPr>
              <a:t>4% - Food</a:t>
            </a:r>
            <a:br>
              <a:rPr lang="en-US" sz="2400" b="1" dirty="0">
                <a:latin typeface="arial" panose="020B0604020202020204" pitchFamily="34" charset="0"/>
              </a:rPr>
            </a:br>
            <a:r>
              <a:rPr lang="en-US" sz="2400" b="1" dirty="0">
                <a:latin typeface="arial" panose="020B0604020202020204" pitchFamily="34" charset="0"/>
              </a:rPr>
              <a:t>2% - Paper goods</a:t>
            </a:r>
            <a:br>
              <a:rPr lang="en-US" sz="2400" b="1" dirty="0">
                <a:latin typeface="arial" panose="020B0604020202020204" pitchFamily="34" charset="0"/>
              </a:rPr>
            </a:br>
            <a:r>
              <a:rPr lang="en-US" sz="2400" b="1" dirty="0">
                <a:latin typeface="arial" panose="020B0604020202020204" pitchFamily="34" charset="0"/>
              </a:rPr>
              <a:t>2% - Crew</a:t>
            </a:r>
            <a:br>
              <a:rPr lang="en-US" sz="2400" b="1" dirty="0">
                <a:latin typeface="arial" panose="020B0604020202020204" pitchFamily="34" charset="0"/>
              </a:rPr>
            </a:br>
            <a:r>
              <a:rPr lang="en-US" sz="2400" b="1" dirty="0">
                <a:latin typeface="arial" panose="020B0604020202020204" pitchFamily="34" charset="0"/>
              </a:rPr>
              <a:t>2% - Organic materials</a:t>
            </a:r>
            <a:br>
              <a:rPr lang="en-US" sz="2400" b="1" dirty="0">
                <a:latin typeface="arial" panose="020B0604020202020204" pitchFamily="34" charset="0"/>
              </a:rPr>
            </a:br>
            <a:r>
              <a:rPr lang="en-US" sz="2400" b="1" dirty="0">
                <a:latin typeface="arial" panose="020B0604020202020204" pitchFamily="34" charset="0"/>
              </a:rPr>
              <a:t>2% - Clothing &amp; furnishings</a:t>
            </a:r>
            <a:br>
              <a:rPr lang="en-US" sz="2400" b="1" dirty="0">
                <a:latin typeface="arial" panose="020B0604020202020204" pitchFamily="34" charset="0"/>
              </a:rPr>
            </a:br>
            <a:r>
              <a:rPr lang="en-US" sz="2400" b="1" dirty="0">
                <a:latin typeface="arial" panose="020B0604020202020204" pitchFamily="34" charset="0"/>
              </a:rPr>
              <a:t>1% - Precision metal parts</a:t>
            </a:r>
            <a:br>
              <a:rPr lang="en-US" sz="2400" b="1" dirty="0">
                <a:latin typeface="arial" panose="020B0604020202020204" pitchFamily="34" charset="0"/>
              </a:rPr>
            </a:br>
            <a:r>
              <a:rPr lang="en-US" sz="2400" b="1" dirty="0">
                <a:latin typeface="arial" panose="020B0604020202020204" pitchFamily="34" charset="0"/>
              </a:rPr>
              <a:t>1% - Electronics</a:t>
            </a:r>
            <a:endParaRPr lang="en-US" sz="2400" b="1" i="0" dirty="0">
              <a:effectLst/>
              <a:latin typeface="arial" panose="020B0604020202020204" pitchFamily="34" charset="0"/>
            </a:endParaRPr>
          </a:p>
        </p:txBody>
      </p:sp>
    </p:spTree>
    <p:extLst>
      <p:ext uri="{BB962C8B-B14F-4D97-AF65-F5344CB8AC3E}">
        <p14:creationId xmlns:p14="http://schemas.microsoft.com/office/powerpoint/2010/main" val="254409106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474237" y="524739"/>
            <a:ext cx="917057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Percent Mass Independence</a:t>
            </a:r>
            <a:endParaRPr lang="en-US" altLang="en-US" sz="4000" dirty="0">
              <a:latin typeface="Century Gothic" panose="020B0502020202020204" pitchFamily="34" charset="0"/>
            </a:endParaRPr>
          </a:p>
        </p:txBody>
      </p:sp>
      <p:pic>
        <p:nvPicPr>
          <p:cNvPr id="2050" name="Picture 2" descr="http://www.developspace.info/images/iceharves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765" y="2564022"/>
            <a:ext cx="6326541" cy="328004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8542616" y="2865974"/>
            <a:ext cx="3312309" cy="2554545"/>
          </a:xfrm>
          <a:prstGeom prst="rect">
            <a:avLst/>
          </a:prstGeom>
        </p:spPr>
        <p:txBody>
          <a:bodyPr wrap="square">
            <a:spAutoFit/>
          </a:bodyPr>
          <a:lstStyle/>
          <a:p>
            <a:r>
              <a:rPr lang="en-US" sz="4000" b="1" dirty="0">
                <a:solidFill>
                  <a:schemeClr val="accent2"/>
                </a:solidFill>
                <a:latin typeface="arial" panose="020B0604020202020204" pitchFamily="34" charset="0"/>
              </a:rPr>
              <a:t>Water</a:t>
            </a:r>
          </a:p>
          <a:p>
            <a:r>
              <a:rPr lang="en-US" sz="4000" b="1" dirty="0">
                <a:solidFill>
                  <a:schemeClr val="accent2"/>
                </a:solidFill>
                <a:latin typeface="arial" panose="020B0604020202020204" pitchFamily="34" charset="0"/>
              </a:rPr>
              <a:t>Propellant</a:t>
            </a:r>
          </a:p>
          <a:p>
            <a:r>
              <a:rPr lang="en-US" sz="4000" b="1" dirty="0">
                <a:solidFill>
                  <a:schemeClr val="accent2"/>
                </a:solidFill>
                <a:latin typeface="arial" panose="020B0604020202020204" pitchFamily="34" charset="0"/>
              </a:rPr>
              <a:t>Organics</a:t>
            </a:r>
          </a:p>
          <a:p>
            <a:r>
              <a:rPr lang="en-US" sz="4000" b="1" dirty="0">
                <a:solidFill>
                  <a:schemeClr val="accent2"/>
                </a:solidFill>
                <a:latin typeface="arial" panose="020B0604020202020204" pitchFamily="34" charset="0"/>
              </a:rPr>
              <a:t>Metals</a:t>
            </a:r>
          </a:p>
        </p:txBody>
      </p:sp>
      <p:sp>
        <p:nvSpPr>
          <p:cNvPr id="13" name="Rectangle 12"/>
          <p:cNvSpPr/>
          <p:nvPr/>
        </p:nvSpPr>
        <p:spPr>
          <a:xfrm>
            <a:off x="8221677" y="2897509"/>
            <a:ext cx="1169746" cy="3170099"/>
          </a:xfrm>
          <a:prstGeom prst="rect">
            <a:avLst/>
          </a:prstGeom>
        </p:spPr>
        <p:txBody>
          <a:bodyPr wrap="square">
            <a:spAutoFit/>
          </a:bodyPr>
          <a:lstStyle/>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endParaRPr lang="en-US" sz="400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01788567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474237" y="524739"/>
            <a:ext cx="917057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Percent Mass Independence</a:t>
            </a:r>
            <a:endParaRPr lang="en-US" altLang="en-US" sz="4000" dirty="0">
              <a:latin typeface="Century Gothic" panose="020B0502020202020204" pitchFamily="34" charset="0"/>
            </a:endParaRPr>
          </a:p>
        </p:txBody>
      </p:sp>
      <p:sp>
        <p:nvSpPr>
          <p:cNvPr id="21" name="Rounded Rectangle 20"/>
          <p:cNvSpPr/>
          <p:nvPr/>
        </p:nvSpPr>
        <p:spPr>
          <a:xfrm>
            <a:off x="2531806" y="1676816"/>
            <a:ext cx="5546090" cy="488260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8" name="Rectangle 17"/>
          <p:cNvSpPr/>
          <p:nvPr/>
        </p:nvSpPr>
        <p:spPr>
          <a:xfrm>
            <a:off x="3013678" y="1906312"/>
            <a:ext cx="5148196" cy="4524315"/>
          </a:xfrm>
          <a:prstGeom prst="rect">
            <a:avLst/>
          </a:prstGeom>
        </p:spPr>
        <p:txBody>
          <a:bodyPr wrap="square">
            <a:spAutoFit/>
          </a:bodyPr>
          <a:lstStyle/>
          <a:p>
            <a:r>
              <a:rPr lang="en-US" sz="2400" b="1" dirty="0">
                <a:solidFill>
                  <a:schemeClr val="accent2"/>
                </a:solidFill>
                <a:latin typeface="arial" panose="020B0604020202020204" pitchFamily="34" charset="0"/>
              </a:rPr>
              <a:t>44% - Descent propellant</a:t>
            </a:r>
            <a:br>
              <a:rPr lang="en-US" sz="2400" b="1" dirty="0">
                <a:solidFill>
                  <a:schemeClr val="accent2"/>
                </a:solidFill>
                <a:latin typeface="arial" panose="020B0604020202020204" pitchFamily="34" charset="0"/>
              </a:rPr>
            </a:br>
            <a:r>
              <a:rPr lang="en-US" sz="2400" b="1" dirty="0">
                <a:solidFill>
                  <a:schemeClr val="accent2"/>
                </a:solidFill>
                <a:latin typeface="arial" panose="020B0604020202020204" pitchFamily="34" charset="0"/>
              </a:rPr>
              <a:t>22% - Ascent propellant</a:t>
            </a:r>
            <a:br>
              <a:rPr lang="en-US" sz="2400" b="1" dirty="0">
                <a:solidFill>
                  <a:schemeClr val="accent2"/>
                </a:solidFill>
                <a:latin typeface="arial" panose="020B0604020202020204" pitchFamily="34" charset="0"/>
              </a:rPr>
            </a:br>
            <a:r>
              <a:rPr lang="en-US" sz="2400" b="1" dirty="0">
                <a:solidFill>
                  <a:schemeClr val="accent2"/>
                </a:solidFill>
                <a:latin typeface="arial" panose="020B0604020202020204" pitchFamily="34" charset="0"/>
              </a:rPr>
              <a:t>10% - Water</a:t>
            </a:r>
            <a:br>
              <a:rPr lang="en-US" sz="2400" b="1" dirty="0">
                <a:latin typeface="arial" panose="020B0604020202020204" pitchFamily="34" charset="0"/>
              </a:rPr>
            </a:br>
            <a:r>
              <a:rPr lang="en-US" sz="2400" b="1" dirty="0">
                <a:latin typeface="arial" panose="020B0604020202020204" pitchFamily="34" charset="0"/>
              </a:rPr>
              <a:t>5% - Inflatable habitat material</a:t>
            </a:r>
            <a:br>
              <a:rPr lang="en-US" sz="2400" b="1" dirty="0">
                <a:latin typeface="arial" panose="020B0604020202020204" pitchFamily="34" charset="0"/>
              </a:rPr>
            </a:br>
            <a:r>
              <a:rPr lang="en-US" sz="2400" b="1" dirty="0">
                <a:solidFill>
                  <a:schemeClr val="accent2"/>
                </a:solidFill>
                <a:latin typeface="arial" panose="020B0604020202020204" pitchFamily="34" charset="0"/>
              </a:rPr>
              <a:t>5% - Gross metal parts</a:t>
            </a:r>
            <a:br>
              <a:rPr lang="en-US" sz="2400" b="1" dirty="0">
                <a:latin typeface="arial" panose="020B0604020202020204" pitchFamily="34" charset="0"/>
              </a:rPr>
            </a:br>
            <a:r>
              <a:rPr lang="en-US" sz="2400" b="1" dirty="0">
                <a:solidFill>
                  <a:schemeClr val="accent2"/>
                </a:solidFill>
                <a:latin typeface="arial" panose="020B0604020202020204" pitchFamily="34" charset="0"/>
              </a:rPr>
              <a:t>4% - Food</a:t>
            </a:r>
            <a:br>
              <a:rPr lang="en-US" sz="2400" b="1" dirty="0">
                <a:latin typeface="arial" panose="020B0604020202020204" pitchFamily="34" charset="0"/>
              </a:rPr>
            </a:br>
            <a:r>
              <a:rPr lang="en-US" sz="2400" b="1" dirty="0">
                <a:latin typeface="arial" panose="020B0604020202020204" pitchFamily="34" charset="0"/>
              </a:rPr>
              <a:t>2% - Paper goods</a:t>
            </a:r>
            <a:br>
              <a:rPr lang="en-US" sz="2400" b="1" dirty="0">
                <a:latin typeface="arial" panose="020B0604020202020204" pitchFamily="34" charset="0"/>
              </a:rPr>
            </a:br>
            <a:r>
              <a:rPr lang="en-US" sz="2400" b="1" dirty="0">
                <a:latin typeface="arial" panose="020B0604020202020204" pitchFamily="34" charset="0"/>
              </a:rPr>
              <a:t>2% - Crew</a:t>
            </a:r>
            <a:br>
              <a:rPr lang="en-US" sz="2400" b="1" dirty="0">
                <a:latin typeface="arial" panose="020B0604020202020204" pitchFamily="34" charset="0"/>
              </a:rPr>
            </a:br>
            <a:r>
              <a:rPr lang="en-US" sz="2400" b="1" dirty="0">
                <a:latin typeface="arial" panose="020B0604020202020204" pitchFamily="34" charset="0"/>
              </a:rPr>
              <a:t>2% - Organic materials</a:t>
            </a:r>
            <a:br>
              <a:rPr lang="en-US" sz="2400" b="1" dirty="0">
                <a:latin typeface="arial" panose="020B0604020202020204" pitchFamily="34" charset="0"/>
              </a:rPr>
            </a:br>
            <a:r>
              <a:rPr lang="en-US" sz="2400" b="1" dirty="0">
                <a:latin typeface="arial" panose="020B0604020202020204" pitchFamily="34" charset="0"/>
              </a:rPr>
              <a:t>2% - Clothing &amp; furnishings</a:t>
            </a:r>
            <a:br>
              <a:rPr lang="en-US" sz="2400" b="1" dirty="0">
                <a:latin typeface="arial" panose="020B0604020202020204" pitchFamily="34" charset="0"/>
              </a:rPr>
            </a:br>
            <a:r>
              <a:rPr lang="en-US" sz="2400" b="1" dirty="0">
                <a:latin typeface="arial" panose="020B0604020202020204" pitchFamily="34" charset="0"/>
              </a:rPr>
              <a:t>1% - Precision metal parts</a:t>
            </a:r>
            <a:br>
              <a:rPr lang="en-US" sz="2400" b="1" dirty="0">
                <a:latin typeface="arial" panose="020B0604020202020204" pitchFamily="34" charset="0"/>
              </a:rPr>
            </a:br>
            <a:r>
              <a:rPr lang="en-US" sz="2400" b="1" dirty="0">
                <a:latin typeface="arial" panose="020B0604020202020204" pitchFamily="34" charset="0"/>
              </a:rPr>
              <a:t>1% - Electronics</a:t>
            </a:r>
            <a:endParaRPr lang="en-US" sz="2400" b="1" i="0" dirty="0">
              <a:effectLst/>
              <a:latin typeface="arial" panose="020B0604020202020204" pitchFamily="34" charset="0"/>
            </a:endParaRPr>
          </a:p>
        </p:txBody>
      </p:sp>
      <p:sp>
        <p:nvSpPr>
          <p:cNvPr id="10" name="Rectangle 9"/>
          <p:cNvSpPr/>
          <p:nvPr/>
        </p:nvSpPr>
        <p:spPr>
          <a:xfrm>
            <a:off x="8542616" y="2865974"/>
            <a:ext cx="3312309" cy="2554545"/>
          </a:xfrm>
          <a:prstGeom prst="rect">
            <a:avLst/>
          </a:prstGeom>
        </p:spPr>
        <p:txBody>
          <a:bodyPr wrap="square">
            <a:spAutoFit/>
          </a:bodyPr>
          <a:lstStyle/>
          <a:p>
            <a:r>
              <a:rPr lang="en-US" sz="4000" b="1" dirty="0">
                <a:solidFill>
                  <a:schemeClr val="accent2"/>
                </a:solidFill>
                <a:latin typeface="arial" panose="020B0604020202020204" pitchFamily="34" charset="0"/>
              </a:rPr>
              <a:t>Water</a:t>
            </a:r>
          </a:p>
          <a:p>
            <a:r>
              <a:rPr lang="en-US" sz="4000" b="1" dirty="0">
                <a:solidFill>
                  <a:schemeClr val="accent2"/>
                </a:solidFill>
                <a:latin typeface="arial" panose="020B0604020202020204" pitchFamily="34" charset="0"/>
              </a:rPr>
              <a:t>Propellant</a:t>
            </a:r>
          </a:p>
          <a:p>
            <a:r>
              <a:rPr lang="en-US" sz="4000" b="1" dirty="0">
                <a:solidFill>
                  <a:schemeClr val="accent2"/>
                </a:solidFill>
                <a:latin typeface="arial" panose="020B0604020202020204" pitchFamily="34" charset="0"/>
              </a:rPr>
              <a:t>Organics</a:t>
            </a:r>
          </a:p>
          <a:p>
            <a:r>
              <a:rPr lang="en-US" sz="4000" b="1" dirty="0">
                <a:solidFill>
                  <a:schemeClr val="accent2"/>
                </a:solidFill>
                <a:latin typeface="arial" panose="020B0604020202020204" pitchFamily="34" charset="0"/>
              </a:rPr>
              <a:t>Metals</a:t>
            </a:r>
          </a:p>
        </p:txBody>
      </p:sp>
      <p:sp>
        <p:nvSpPr>
          <p:cNvPr id="11" name="Rectangle 10"/>
          <p:cNvSpPr/>
          <p:nvPr/>
        </p:nvSpPr>
        <p:spPr>
          <a:xfrm>
            <a:off x="8221677" y="2897509"/>
            <a:ext cx="1169746" cy="3170099"/>
          </a:xfrm>
          <a:prstGeom prst="rect">
            <a:avLst/>
          </a:prstGeom>
        </p:spPr>
        <p:txBody>
          <a:bodyPr wrap="square">
            <a:spAutoFit/>
          </a:bodyPr>
          <a:lstStyle/>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r>
              <a:rPr lang="en-US" sz="4000" b="1" dirty="0">
                <a:solidFill>
                  <a:schemeClr val="accent2"/>
                </a:solidFill>
                <a:latin typeface="arial" panose="020B0604020202020204" pitchFamily="34" charset="0"/>
              </a:rPr>
              <a:t> </a:t>
            </a:r>
          </a:p>
          <a:p>
            <a:pPr marL="571500" indent="-571500">
              <a:buFont typeface="Arial" panose="020B0604020202020204" pitchFamily="34" charset="0"/>
              <a:buChar char="•"/>
            </a:pPr>
            <a:endParaRPr lang="en-US" sz="400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74944414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474237" y="524739"/>
            <a:ext cx="917057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Percent Mass Independence</a:t>
            </a:r>
            <a:endParaRPr lang="en-US" altLang="en-US" sz="4000" dirty="0">
              <a:latin typeface="Century Gothic" panose="020B0502020202020204" pitchFamily="34" charset="0"/>
            </a:endParaRPr>
          </a:p>
        </p:txBody>
      </p:sp>
      <p:sp>
        <p:nvSpPr>
          <p:cNvPr id="10" name="Rectangle 9"/>
          <p:cNvSpPr/>
          <p:nvPr/>
        </p:nvSpPr>
        <p:spPr>
          <a:xfrm>
            <a:off x="9523445" y="3532948"/>
            <a:ext cx="1421363" cy="830997"/>
          </a:xfrm>
          <a:prstGeom prst="rect">
            <a:avLst/>
          </a:prstGeom>
        </p:spPr>
        <p:txBody>
          <a:bodyPr wrap="square">
            <a:spAutoFit/>
          </a:bodyPr>
          <a:lstStyle/>
          <a:p>
            <a:r>
              <a:rPr lang="en-US" sz="4800" b="1" dirty="0">
                <a:solidFill>
                  <a:schemeClr val="accent2"/>
                </a:solidFill>
                <a:latin typeface="arial" panose="020B0604020202020204" pitchFamily="34" charset="0"/>
              </a:rPr>
              <a:t>85%</a:t>
            </a:r>
          </a:p>
        </p:txBody>
      </p:sp>
      <p:sp>
        <p:nvSpPr>
          <p:cNvPr id="11" name="Rounded Rectangle 10"/>
          <p:cNvSpPr/>
          <p:nvPr/>
        </p:nvSpPr>
        <p:spPr>
          <a:xfrm>
            <a:off x="2531806" y="1676816"/>
            <a:ext cx="5546090" cy="488260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2" name="Rectangle 11"/>
          <p:cNvSpPr/>
          <p:nvPr/>
        </p:nvSpPr>
        <p:spPr>
          <a:xfrm>
            <a:off x="3013678" y="1906312"/>
            <a:ext cx="5148196" cy="4524315"/>
          </a:xfrm>
          <a:prstGeom prst="rect">
            <a:avLst/>
          </a:prstGeom>
        </p:spPr>
        <p:txBody>
          <a:bodyPr wrap="square">
            <a:spAutoFit/>
          </a:bodyPr>
          <a:lstStyle/>
          <a:p>
            <a:r>
              <a:rPr lang="en-US" sz="2400" b="1" dirty="0">
                <a:solidFill>
                  <a:schemeClr val="accent2"/>
                </a:solidFill>
                <a:latin typeface="arial" panose="020B0604020202020204" pitchFamily="34" charset="0"/>
              </a:rPr>
              <a:t>44% - Descent propellant</a:t>
            </a:r>
            <a:br>
              <a:rPr lang="en-US" sz="2400" b="1" dirty="0">
                <a:solidFill>
                  <a:schemeClr val="accent2"/>
                </a:solidFill>
                <a:latin typeface="arial" panose="020B0604020202020204" pitchFamily="34" charset="0"/>
              </a:rPr>
            </a:br>
            <a:r>
              <a:rPr lang="en-US" sz="2400" b="1" dirty="0">
                <a:solidFill>
                  <a:schemeClr val="accent2"/>
                </a:solidFill>
                <a:latin typeface="arial" panose="020B0604020202020204" pitchFamily="34" charset="0"/>
              </a:rPr>
              <a:t>22% - Ascent propellant</a:t>
            </a:r>
            <a:br>
              <a:rPr lang="en-US" sz="2400" b="1" dirty="0">
                <a:solidFill>
                  <a:schemeClr val="accent2"/>
                </a:solidFill>
                <a:latin typeface="arial" panose="020B0604020202020204" pitchFamily="34" charset="0"/>
              </a:rPr>
            </a:br>
            <a:r>
              <a:rPr lang="en-US" sz="2400" b="1" dirty="0">
                <a:solidFill>
                  <a:schemeClr val="accent2"/>
                </a:solidFill>
                <a:latin typeface="arial" panose="020B0604020202020204" pitchFamily="34" charset="0"/>
              </a:rPr>
              <a:t>10% - Water</a:t>
            </a:r>
            <a:br>
              <a:rPr lang="en-US" sz="2400" b="1" dirty="0">
                <a:latin typeface="arial" panose="020B0604020202020204" pitchFamily="34" charset="0"/>
              </a:rPr>
            </a:br>
            <a:r>
              <a:rPr lang="en-US" sz="2400" b="1" dirty="0">
                <a:latin typeface="arial" panose="020B0604020202020204" pitchFamily="34" charset="0"/>
              </a:rPr>
              <a:t>5% - Inflatable habitat material</a:t>
            </a:r>
            <a:br>
              <a:rPr lang="en-US" sz="2400" b="1" dirty="0">
                <a:latin typeface="arial" panose="020B0604020202020204" pitchFamily="34" charset="0"/>
              </a:rPr>
            </a:br>
            <a:r>
              <a:rPr lang="en-US" sz="2400" b="1" dirty="0">
                <a:solidFill>
                  <a:schemeClr val="accent2"/>
                </a:solidFill>
                <a:latin typeface="arial" panose="020B0604020202020204" pitchFamily="34" charset="0"/>
              </a:rPr>
              <a:t>5% - Gross metal parts</a:t>
            </a:r>
            <a:br>
              <a:rPr lang="en-US" sz="2400" b="1" dirty="0">
                <a:latin typeface="arial" panose="020B0604020202020204" pitchFamily="34" charset="0"/>
              </a:rPr>
            </a:br>
            <a:r>
              <a:rPr lang="en-US" sz="2400" b="1" dirty="0">
                <a:solidFill>
                  <a:schemeClr val="accent2"/>
                </a:solidFill>
                <a:latin typeface="arial" panose="020B0604020202020204" pitchFamily="34" charset="0"/>
              </a:rPr>
              <a:t>4% - Food</a:t>
            </a:r>
            <a:br>
              <a:rPr lang="en-US" sz="2400" b="1" dirty="0">
                <a:latin typeface="arial" panose="020B0604020202020204" pitchFamily="34" charset="0"/>
              </a:rPr>
            </a:br>
            <a:r>
              <a:rPr lang="en-US" sz="2400" b="1" dirty="0">
                <a:latin typeface="arial" panose="020B0604020202020204" pitchFamily="34" charset="0"/>
              </a:rPr>
              <a:t>2% - Paper goods</a:t>
            </a:r>
            <a:br>
              <a:rPr lang="en-US" sz="2400" b="1" dirty="0">
                <a:latin typeface="arial" panose="020B0604020202020204" pitchFamily="34" charset="0"/>
              </a:rPr>
            </a:br>
            <a:r>
              <a:rPr lang="en-US" sz="2400" b="1" dirty="0">
                <a:latin typeface="arial" panose="020B0604020202020204" pitchFamily="34" charset="0"/>
              </a:rPr>
              <a:t>2% - Crew</a:t>
            </a:r>
            <a:br>
              <a:rPr lang="en-US" sz="2400" b="1" dirty="0">
                <a:latin typeface="arial" panose="020B0604020202020204" pitchFamily="34" charset="0"/>
              </a:rPr>
            </a:br>
            <a:r>
              <a:rPr lang="en-US" sz="2400" b="1" dirty="0">
                <a:latin typeface="arial" panose="020B0604020202020204" pitchFamily="34" charset="0"/>
              </a:rPr>
              <a:t>2% - Organic materials</a:t>
            </a:r>
            <a:br>
              <a:rPr lang="en-US" sz="2400" b="1" dirty="0">
                <a:latin typeface="arial" panose="020B0604020202020204" pitchFamily="34" charset="0"/>
              </a:rPr>
            </a:br>
            <a:r>
              <a:rPr lang="en-US" sz="2400" b="1" dirty="0">
                <a:latin typeface="arial" panose="020B0604020202020204" pitchFamily="34" charset="0"/>
              </a:rPr>
              <a:t>2% - Clothing &amp; furnishings</a:t>
            </a:r>
            <a:br>
              <a:rPr lang="en-US" sz="2400" b="1" dirty="0">
                <a:latin typeface="arial" panose="020B0604020202020204" pitchFamily="34" charset="0"/>
              </a:rPr>
            </a:br>
            <a:r>
              <a:rPr lang="en-US" sz="2400" b="1" dirty="0">
                <a:latin typeface="arial" panose="020B0604020202020204" pitchFamily="34" charset="0"/>
              </a:rPr>
              <a:t>1% - Precision metal parts</a:t>
            </a:r>
            <a:br>
              <a:rPr lang="en-US" sz="2400" b="1" dirty="0">
                <a:latin typeface="arial" panose="020B0604020202020204" pitchFamily="34" charset="0"/>
              </a:rPr>
            </a:br>
            <a:r>
              <a:rPr lang="en-US" sz="2400" b="1" dirty="0">
                <a:latin typeface="arial" panose="020B0604020202020204" pitchFamily="34" charset="0"/>
              </a:rPr>
              <a:t>1% - Electronics</a:t>
            </a:r>
            <a:endParaRPr lang="en-US" sz="2400" b="1" i="0" dirty="0">
              <a:effectLst/>
              <a:latin typeface="arial" panose="020B0604020202020204" pitchFamily="34" charset="0"/>
            </a:endParaRPr>
          </a:p>
        </p:txBody>
      </p:sp>
    </p:spTree>
    <p:extLst>
      <p:ext uri="{BB962C8B-B14F-4D97-AF65-F5344CB8AC3E}">
        <p14:creationId xmlns:p14="http://schemas.microsoft.com/office/powerpoint/2010/main" val="248698460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7" name="Rounded Rectangle 21"/>
          <p:cNvSpPr/>
          <p:nvPr/>
        </p:nvSpPr>
        <p:spPr>
          <a:xfrm>
            <a:off x="4495800" y="381000"/>
            <a:ext cx="3276600" cy="878622"/>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 name="TextBox 4"/>
          <p:cNvSpPr txBox="1">
            <a:spLocks noChangeArrowheads="1"/>
          </p:cNvSpPr>
          <p:nvPr/>
        </p:nvSpPr>
        <p:spPr bwMode="auto">
          <a:xfrm>
            <a:off x="1524000" y="422566"/>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400" b="1" dirty="0">
                <a:latin typeface="Century Gothic" panose="020B0502020202020204" pitchFamily="34" charset="0"/>
              </a:rPr>
              <a:t>Recycling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81200"/>
            <a:ext cx="35814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477000" y="1981200"/>
            <a:ext cx="3581400" cy="3562350"/>
            <a:chOff x="6477000" y="1981200"/>
            <a:chExt cx="3581400" cy="3562350"/>
          </a:xfrm>
        </p:grpSpPr>
        <p:sp>
          <p:nvSpPr>
            <p:cNvPr id="2" name="Retângulo 1"/>
            <p:cNvSpPr/>
            <p:nvPr/>
          </p:nvSpPr>
          <p:spPr>
            <a:xfrm>
              <a:off x="6477000" y="1981200"/>
              <a:ext cx="3581400" cy="356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p:cNvSpPr txBox="1"/>
            <p:nvPr/>
          </p:nvSpPr>
          <p:spPr>
            <a:xfrm>
              <a:off x="6477000" y="2286001"/>
              <a:ext cx="3581400" cy="1323439"/>
            </a:xfrm>
            <a:prstGeom prst="rect">
              <a:avLst/>
            </a:prstGeom>
            <a:noFill/>
          </p:spPr>
          <p:txBody>
            <a:bodyPr wrap="square" rtlCol="0">
              <a:spAutoFit/>
            </a:bodyPr>
            <a:lstStyle/>
            <a:p>
              <a:pPr algn="ctr"/>
              <a:r>
                <a:rPr lang="en-US" sz="8000" b="1" dirty="0"/>
                <a:t>1</a:t>
              </a:r>
            </a:p>
          </p:txBody>
        </p:sp>
        <p:sp>
          <p:nvSpPr>
            <p:cNvPr id="10" name="CaixaDeTexto 9"/>
            <p:cNvSpPr txBox="1"/>
            <p:nvPr/>
          </p:nvSpPr>
          <p:spPr>
            <a:xfrm>
              <a:off x="6477000" y="3858162"/>
              <a:ext cx="3581400" cy="1323439"/>
            </a:xfrm>
            <a:prstGeom prst="rect">
              <a:avLst/>
            </a:prstGeom>
            <a:noFill/>
          </p:spPr>
          <p:txBody>
            <a:bodyPr wrap="square" rtlCol="0">
              <a:spAutoFit/>
            </a:bodyPr>
            <a:lstStyle/>
            <a:p>
              <a:pPr algn="ctr"/>
              <a:r>
                <a:rPr lang="en-US" sz="8000" b="1" dirty="0"/>
                <a:t>1-r</a:t>
              </a:r>
            </a:p>
          </p:txBody>
        </p:sp>
        <p:cxnSp>
          <p:nvCxnSpPr>
            <p:cNvPr id="5" name="Conector reto 4"/>
            <p:cNvCxnSpPr/>
            <p:nvPr/>
          </p:nvCxnSpPr>
          <p:spPr>
            <a:xfrm>
              <a:off x="7010400" y="3762375"/>
              <a:ext cx="27432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93042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1307810" y="2222499"/>
            <a:ext cx="9548032" cy="4128489"/>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5" name="Rounded Rectangle 3">
            <a:extLst>
              <a:ext uri="{FF2B5EF4-FFF2-40B4-BE49-F238E27FC236}">
                <a16:creationId xmlns:a16="http://schemas.microsoft.com/office/drawing/2014/main" id="{73388C26-58D1-4A47-81CF-69DB01506EA4}"/>
              </a:ext>
            </a:extLst>
          </p:cNvPr>
          <p:cNvSpPr/>
          <p:nvPr/>
        </p:nvSpPr>
        <p:spPr>
          <a:xfrm>
            <a:off x="3265714" y="507012"/>
            <a:ext cx="5638752"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81642" y="569930"/>
            <a:ext cx="12110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NSS – Roadmap</a:t>
            </a:r>
            <a:endParaRPr lang="en-US" altLang="en-US" sz="4000" dirty="0">
              <a:latin typeface="Century Gothic" panose="020B0502020202020204" pitchFamily="34" charset="0"/>
            </a:endParaRPr>
          </a:p>
        </p:txBody>
      </p:sp>
      <p:sp>
        <p:nvSpPr>
          <p:cNvPr id="8" name="TextBox 3"/>
          <p:cNvSpPr txBox="1">
            <a:spLocks noChangeArrowheads="1"/>
          </p:cNvSpPr>
          <p:nvPr/>
        </p:nvSpPr>
        <p:spPr bwMode="auto">
          <a:xfrm>
            <a:off x="1688360" y="2410045"/>
            <a:ext cx="9167482"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buNone/>
            </a:pPr>
            <a:r>
              <a:rPr lang="en-US" b="1" u="sng" dirty="0"/>
              <a:t>MILESTONE 31</a:t>
            </a:r>
            <a:r>
              <a:rPr lang="en-US" b="1" dirty="0"/>
              <a:t>: Survival of the Human Species via Space Settlement</a:t>
            </a:r>
          </a:p>
          <a:p>
            <a:pPr fontAlgn="base">
              <a:buNone/>
            </a:pPr>
            <a:r>
              <a:rPr lang="en-US" dirty="0"/>
              <a:t>Through the general expansion of space settlement and the development of specific, isolated settlements designed to survive, space settlement increases the likelihood that the human species will survive in the long term.</a:t>
            </a:r>
          </a:p>
          <a:p>
            <a:pPr>
              <a:spcBef>
                <a:spcPct val="0"/>
              </a:spcBef>
              <a:buNone/>
            </a:pPr>
            <a:endParaRPr lang="en-US" altLang="en-US" sz="3600" dirty="0">
              <a:latin typeface="Candara" panose="020E0502030303020204" pitchFamily="34" charset="0"/>
            </a:endParaRPr>
          </a:p>
        </p:txBody>
      </p:sp>
    </p:spTree>
    <p:extLst>
      <p:ext uri="{BB962C8B-B14F-4D97-AF65-F5344CB8AC3E}">
        <p14:creationId xmlns:p14="http://schemas.microsoft.com/office/powerpoint/2010/main" val="420345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7" name="Rounded Rectangle 21"/>
          <p:cNvSpPr/>
          <p:nvPr/>
        </p:nvSpPr>
        <p:spPr>
          <a:xfrm>
            <a:off x="4495800" y="381000"/>
            <a:ext cx="3276600" cy="878622"/>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 name="TextBox 4"/>
          <p:cNvSpPr txBox="1">
            <a:spLocks noChangeArrowheads="1"/>
          </p:cNvSpPr>
          <p:nvPr/>
        </p:nvSpPr>
        <p:spPr bwMode="auto">
          <a:xfrm>
            <a:off x="1524000" y="422566"/>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400" b="1" dirty="0">
                <a:latin typeface="Century Gothic" panose="020B0502020202020204" pitchFamily="34" charset="0"/>
              </a:rPr>
              <a:t>Recycling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81200"/>
            <a:ext cx="35814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6477000" y="1981200"/>
            <a:ext cx="3581400" cy="356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p:cNvSpPr txBox="1"/>
          <p:nvPr/>
        </p:nvSpPr>
        <p:spPr>
          <a:xfrm>
            <a:off x="6477000" y="2286001"/>
            <a:ext cx="3581400" cy="1323439"/>
          </a:xfrm>
          <a:prstGeom prst="rect">
            <a:avLst/>
          </a:prstGeom>
          <a:noFill/>
        </p:spPr>
        <p:txBody>
          <a:bodyPr wrap="square" rtlCol="0">
            <a:spAutoFit/>
          </a:bodyPr>
          <a:lstStyle/>
          <a:p>
            <a:pPr algn="ctr"/>
            <a:r>
              <a:rPr lang="en-US" sz="8000" b="1" dirty="0"/>
              <a:t>1</a:t>
            </a:r>
          </a:p>
        </p:txBody>
      </p:sp>
      <p:sp>
        <p:nvSpPr>
          <p:cNvPr id="10" name="CaixaDeTexto 9"/>
          <p:cNvSpPr txBox="1"/>
          <p:nvPr/>
        </p:nvSpPr>
        <p:spPr>
          <a:xfrm>
            <a:off x="6477000" y="3858162"/>
            <a:ext cx="3581400" cy="1323439"/>
          </a:xfrm>
          <a:prstGeom prst="rect">
            <a:avLst/>
          </a:prstGeom>
          <a:noFill/>
        </p:spPr>
        <p:txBody>
          <a:bodyPr wrap="square" rtlCol="0">
            <a:spAutoFit/>
          </a:bodyPr>
          <a:lstStyle/>
          <a:p>
            <a:pPr algn="ctr"/>
            <a:r>
              <a:rPr lang="en-US" sz="8000" b="1" dirty="0"/>
              <a:t>1-.93</a:t>
            </a:r>
          </a:p>
        </p:txBody>
      </p:sp>
      <p:cxnSp>
        <p:nvCxnSpPr>
          <p:cNvPr id="5" name="Conector reto 4"/>
          <p:cNvCxnSpPr/>
          <p:nvPr/>
        </p:nvCxnSpPr>
        <p:spPr>
          <a:xfrm>
            <a:off x="7010400" y="3762375"/>
            <a:ext cx="27432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30810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7" name="Rounded Rectangle 21"/>
          <p:cNvSpPr/>
          <p:nvPr/>
        </p:nvSpPr>
        <p:spPr>
          <a:xfrm>
            <a:off x="4495800" y="381000"/>
            <a:ext cx="3276600" cy="878622"/>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 name="TextBox 4"/>
          <p:cNvSpPr txBox="1">
            <a:spLocks noChangeArrowheads="1"/>
          </p:cNvSpPr>
          <p:nvPr/>
        </p:nvSpPr>
        <p:spPr bwMode="auto">
          <a:xfrm>
            <a:off x="1524000" y="422566"/>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400" b="1" dirty="0">
                <a:latin typeface="Century Gothic" panose="020B0502020202020204" pitchFamily="34" charset="0"/>
              </a:rPr>
              <a:t>Recycling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81200"/>
            <a:ext cx="35814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6477000" y="1981200"/>
            <a:ext cx="3581400" cy="356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6477000" y="3096162"/>
            <a:ext cx="3581400" cy="1323439"/>
          </a:xfrm>
          <a:prstGeom prst="rect">
            <a:avLst/>
          </a:prstGeom>
          <a:noFill/>
        </p:spPr>
        <p:txBody>
          <a:bodyPr wrap="square" rtlCol="0">
            <a:spAutoFit/>
          </a:bodyPr>
          <a:lstStyle/>
          <a:p>
            <a:pPr algn="ctr"/>
            <a:r>
              <a:rPr lang="en-US" sz="8000" b="1" dirty="0"/>
              <a:t>14.3</a:t>
            </a:r>
          </a:p>
        </p:txBody>
      </p:sp>
    </p:spTree>
    <p:extLst>
      <p:ext uri="{BB962C8B-B14F-4D97-AF65-F5344CB8AC3E}">
        <p14:creationId xmlns:p14="http://schemas.microsoft.com/office/powerpoint/2010/main" val="165235982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2477193" y="2568567"/>
            <a:ext cx="7237614" cy="1720802"/>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2631485"/>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How Far Can We Take </a:t>
            </a:r>
            <a:br>
              <a:rPr lang="en-US" altLang="en-US" sz="4800" b="1" dirty="0">
                <a:latin typeface="Century Gothic" panose="020B0502020202020204" pitchFamily="34" charset="0"/>
              </a:rPr>
            </a:br>
            <a:r>
              <a:rPr lang="en-US" altLang="en-US" sz="4800" b="1" dirty="0">
                <a:latin typeface="Century Gothic" panose="020B0502020202020204" pitchFamily="34" charset="0"/>
              </a:rPr>
              <a:t>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258672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no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no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no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no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chemeClr val="bg1"/>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Fabrication</a:t>
            </a:r>
          </a:p>
        </p:txBody>
      </p:sp>
    </p:spTree>
    <p:extLst>
      <p:ext uri="{BB962C8B-B14F-4D97-AF65-F5344CB8AC3E}">
        <p14:creationId xmlns:p14="http://schemas.microsoft.com/office/powerpoint/2010/main" val="70734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solidFill>
            <a:srgbClr val="FF0000"/>
          </a:solid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rgbClr val="FF0000"/>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no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no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no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chemeClr val="bg1"/>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Fabrication</a:t>
            </a:r>
          </a:p>
        </p:txBody>
      </p:sp>
    </p:spTree>
    <p:extLst>
      <p:ext uri="{BB962C8B-B14F-4D97-AF65-F5344CB8AC3E}">
        <p14:creationId xmlns:p14="http://schemas.microsoft.com/office/powerpoint/2010/main" val="63108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solidFill>
            <a:srgbClr val="FF0000"/>
          </a:solid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rgbClr val="FF0000"/>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no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no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no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chemeClr val="bg1"/>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Fabrication</a:t>
            </a:r>
          </a:p>
        </p:txBody>
      </p:sp>
    </p:spTree>
    <p:extLst>
      <p:ext uri="{BB962C8B-B14F-4D97-AF65-F5344CB8AC3E}">
        <p14:creationId xmlns:p14="http://schemas.microsoft.com/office/powerpoint/2010/main" val="3224659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no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no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no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no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chemeClr val="bg1"/>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Fabrication</a:t>
            </a:r>
          </a:p>
        </p:txBody>
      </p:sp>
    </p:spTree>
    <p:extLst>
      <p:ext uri="{BB962C8B-B14F-4D97-AF65-F5344CB8AC3E}">
        <p14:creationId xmlns:p14="http://schemas.microsoft.com/office/powerpoint/2010/main" val="279098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no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solidFill>
            <a:srgbClr val="FF0000"/>
          </a:solid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rgbClr val="FFFF00"/>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Fabrication</a:t>
            </a:r>
          </a:p>
        </p:txBody>
      </p:sp>
    </p:spTree>
    <p:extLst>
      <p:ext uri="{BB962C8B-B14F-4D97-AF65-F5344CB8AC3E}">
        <p14:creationId xmlns:p14="http://schemas.microsoft.com/office/powerpoint/2010/main" val="3598788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2000" contrast="33000"/>
                    </a14:imgEffect>
                  </a14:imgLayer>
                </a14:imgProps>
              </a:ext>
            </a:extLst>
          </a:blip>
          <a:srcRect t="11236" r="3546" b="34784"/>
          <a:stretch/>
        </p:blipFill>
        <p:spPr>
          <a:xfrm>
            <a:off x="0" y="-8311"/>
            <a:ext cx="12192000" cy="6857999"/>
          </a:xfrm>
          <a:prstGeom prst="rect">
            <a:avLst/>
          </a:prstGeom>
        </p:spPr>
      </p:pic>
      <p:sp>
        <p:nvSpPr>
          <p:cNvPr id="9" name="Rectangle 8"/>
          <p:cNvSpPr/>
          <p:nvPr/>
        </p:nvSpPr>
        <p:spPr>
          <a:xfrm>
            <a:off x="1961956" y="1122725"/>
            <a:ext cx="798022" cy="369332"/>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459" y="2695633"/>
            <a:ext cx="87422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5832" y="2695633"/>
            <a:ext cx="1008612" cy="36933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2017" y="1122725"/>
            <a:ext cx="7786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79422" y="1122725"/>
            <a:ext cx="772246" cy="369332"/>
          </a:xfrm>
          <a:prstGeom prst="rect">
            <a:avLst/>
          </a:prstGeom>
          <a:noFill/>
          <a:ln>
            <a:solidFill>
              <a:schemeClr val="bg1"/>
            </a:solidFill>
          </a:ln>
        </p:spPr>
        <p:txBody>
          <a:bodyPr wrap="square" rtlCol="0">
            <a:spAutoFit/>
          </a:bodyPr>
          <a:lstStyle/>
          <a:p>
            <a:pPr algn="ctr"/>
            <a:r>
              <a:rPr lang="en-US" dirty="0">
                <a:solidFill>
                  <a:schemeClr val="bg1"/>
                </a:solidFill>
              </a:rPr>
              <a:t>Ice</a:t>
            </a:r>
          </a:p>
        </p:txBody>
      </p:sp>
      <p:sp>
        <p:nvSpPr>
          <p:cNvPr id="5" name="TextBox 4"/>
          <p:cNvSpPr txBox="1"/>
          <p:nvPr/>
        </p:nvSpPr>
        <p:spPr>
          <a:xfrm>
            <a:off x="5662017" y="1122726"/>
            <a:ext cx="7786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KREEP</a:t>
            </a:r>
          </a:p>
        </p:txBody>
      </p:sp>
      <p:sp>
        <p:nvSpPr>
          <p:cNvPr id="6" name="TextBox 5"/>
          <p:cNvSpPr txBox="1"/>
          <p:nvPr/>
        </p:nvSpPr>
        <p:spPr>
          <a:xfrm>
            <a:off x="436459" y="2695633"/>
            <a:ext cx="87422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Water</a:t>
            </a:r>
          </a:p>
        </p:txBody>
      </p:sp>
      <p:sp>
        <p:nvSpPr>
          <p:cNvPr id="7" name="TextBox 6"/>
          <p:cNvSpPr txBox="1"/>
          <p:nvPr/>
        </p:nvSpPr>
        <p:spPr>
          <a:xfrm>
            <a:off x="3665832" y="2695633"/>
            <a:ext cx="1008612"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Organics</a:t>
            </a:r>
          </a:p>
        </p:txBody>
      </p:sp>
      <p:cxnSp>
        <p:nvCxnSpPr>
          <p:cNvPr id="15" name="Straight Arrow Connector 14"/>
          <p:cNvCxnSpPr>
            <a:stCxn id="4" idx="2"/>
            <a:endCxn id="6" idx="0"/>
          </p:cNvCxnSpPr>
          <p:nvPr/>
        </p:nvCxnSpPr>
        <p:spPr>
          <a:xfrm flipH="1">
            <a:off x="873570" y="1492057"/>
            <a:ext cx="1483242"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2356812" y="1492057"/>
            <a:ext cx="1813326"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34" idx="0"/>
          </p:cNvCxnSpPr>
          <p:nvPr/>
        </p:nvCxnSpPr>
        <p:spPr>
          <a:xfrm flipH="1">
            <a:off x="5818493" y="1492058"/>
            <a:ext cx="232837" cy="2410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592322" y="3902385"/>
            <a:ext cx="452342"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2322" y="3902384"/>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t>
            </a:r>
          </a:p>
        </p:txBody>
      </p:sp>
      <p:sp>
        <p:nvSpPr>
          <p:cNvPr id="35" name="Rectangle 34"/>
          <p:cNvSpPr/>
          <p:nvPr/>
        </p:nvSpPr>
        <p:spPr>
          <a:xfrm>
            <a:off x="6202553" y="3900690"/>
            <a:ext cx="452342"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2549" y="3900691"/>
            <a:ext cx="452342"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K</a:t>
            </a:r>
          </a:p>
        </p:txBody>
      </p:sp>
      <p:cxnSp>
        <p:nvCxnSpPr>
          <p:cNvPr id="38" name="Straight Arrow Connector 37"/>
          <p:cNvCxnSpPr>
            <a:stCxn id="5" idx="2"/>
            <a:endCxn id="36" idx="0"/>
          </p:cNvCxnSpPr>
          <p:nvPr/>
        </p:nvCxnSpPr>
        <p:spPr>
          <a:xfrm>
            <a:off x="6051330" y="1492058"/>
            <a:ext cx="377390" cy="24086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884" y="5397494"/>
            <a:ext cx="1198729" cy="369332"/>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884" y="5397494"/>
            <a:ext cx="1179813" cy="369332"/>
          </a:xfrm>
          <a:prstGeom prst="rect">
            <a:avLst/>
          </a:prstGeom>
          <a:solidFill>
            <a:schemeClr val="accent1"/>
          </a:solidFill>
          <a:ln>
            <a:solidFill>
              <a:schemeClr val="bg1"/>
            </a:solidFill>
          </a:ln>
        </p:spPr>
        <p:txBody>
          <a:bodyPr wrap="square" rtlCol="0">
            <a:spAutoFit/>
          </a:bodyPr>
          <a:lstStyle/>
          <a:p>
            <a:pPr algn="ctr"/>
            <a:r>
              <a:rPr lang="en-US" dirty="0">
                <a:solidFill>
                  <a:schemeClr val="bg1"/>
                </a:solidFill>
              </a:rPr>
              <a:t>Propellant</a:t>
            </a:r>
          </a:p>
        </p:txBody>
      </p:sp>
      <p:sp>
        <p:nvSpPr>
          <p:cNvPr id="43" name="Rectangle 42"/>
          <p:cNvSpPr/>
          <p:nvPr/>
        </p:nvSpPr>
        <p:spPr>
          <a:xfrm>
            <a:off x="2885088" y="5247462"/>
            <a:ext cx="1000324"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85087" y="5247463"/>
            <a:ext cx="1000325" cy="646331"/>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Drinking</a:t>
            </a:r>
            <a:br>
              <a:rPr lang="en-US" dirty="0"/>
            </a:br>
            <a:r>
              <a:rPr lang="en-US" dirty="0">
                <a:solidFill>
                  <a:schemeClr val="bg1"/>
                </a:solidFill>
              </a:rPr>
              <a:t>Water</a:t>
            </a:r>
          </a:p>
        </p:txBody>
      </p:sp>
      <p:sp>
        <p:nvSpPr>
          <p:cNvPr id="45" name="Rectangle 44"/>
          <p:cNvSpPr/>
          <p:nvPr/>
        </p:nvSpPr>
        <p:spPr>
          <a:xfrm>
            <a:off x="3154312" y="3882528"/>
            <a:ext cx="61748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54312" y="3882528"/>
            <a:ext cx="61748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CO2</a:t>
            </a:r>
          </a:p>
        </p:txBody>
      </p:sp>
      <p:sp>
        <p:nvSpPr>
          <p:cNvPr id="47" name="Rectangle 46"/>
          <p:cNvSpPr/>
          <p:nvPr/>
        </p:nvSpPr>
        <p:spPr>
          <a:xfrm>
            <a:off x="4554794" y="3883718"/>
            <a:ext cx="874222"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7429" y="3883719"/>
            <a:ext cx="923670"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Plastics</a:t>
            </a:r>
          </a:p>
        </p:txBody>
      </p:sp>
      <p:cxnSp>
        <p:nvCxnSpPr>
          <p:cNvPr id="49" name="Straight Arrow Connector 48"/>
          <p:cNvCxnSpPr>
            <a:stCxn id="6" idx="2"/>
            <a:endCxn id="42" idx="0"/>
          </p:cNvCxnSpPr>
          <p:nvPr/>
        </p:nvCxnSpPr>
        <p:spPr>
          <a:xfrm flipH="1">
            <a:off x="811791" y="3064965"/>
            <a:ext cx="61779"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2"/>
            <a:endCxn id="44" idx="0"/>
          </p:cNvCxnSpPr>
          <p:nvPr/>
        </p:nvCxnSpPr>
        <p:spPr>
          <a:xfrm>
            <a:off x="873570" y="3064965"/>
            <a:ext cx="2511680" cy="21824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2"/>
            <a:endCxn id="46" idx="0"/>
          </p:cNvCxnSpPr>
          <p:nvPr/>
        </p:nvCxnSpPr>
        <p:spPr>
          <a:xfrm flipH="1">
            <a:off x="3463056" y="3064965"/>
            <a:ext cx="707082" cy="817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48" idx="0"/>
          </p:cNvCxnSpPr>
          <p:nvPr/>
        </p:nvCxnSpPr>
        <p:spPr>
          <a:xfrm>
            <a:off x="4170138" y="3064965"/>
            <a:ext cx="788817" cy="8187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923662" y="3882025"/>
            <a:ext cx="448537"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923662" y="3882025"/>
            <a:ext cx="448537"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N</a:t>
            </a:r>
          </a:p>
        </p:txBody>
      </p:sp>
      <p:cxnSp>
        <p:nvCxnSpPr>
          <p:cNvPr id="65" name="Straight Arrow Connector 64"/>
          <p:cNvCxnSpPr>
            <a:stCxn id="11" idx="2"/>
            <a:endCxn id="62" idx="0"/>
          </p:cNvCxnSpPr>
          <p:nvPr/>
        </p:nvCxnSpPr>
        <p:spPr>
          <a:xfrm flipH="1">
            <a:off x="4147931" y="3064965"/>
            <a:ext cx="22207" cy="817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4128" y="5385962"/>
            <a:ext cx="763506" cy="36933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34128" y="5385962"/>
            <a:ext cx="76350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Food</a:t>
            </a:r>
          </a:p>
        </p:txBody>
      </p:sp>
      <p:cxnSp>
        <p:nvCxnSpPr>
          <p:cNvPr id="91" name="Straight Arrow Connector 90"/>
          <p:cNvCxnSpPr>
            <a:stCxn id="62" idx="2"/>
            <a:endCxn id="87" idx="0"/>
          </p:cNvCxnSpPr>
          <p:nvPr/>
        </p:nvCxnSpPr>
        <p:spPr>
          <a:xfrm>
            <a:off x="4147931" y="4251357"/>
            <a:ext cx="267950" cy="11346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4" idx="2"/>
            <a:endCxn id="87" idx="0"/>
          </p:cNvCxnSpPr>
          <p:nvPr/>
        </p:nvCxnSpPr>
        <p:spPr>
          <a:xfrm flipH="1">
            <a:off x="4415881" y="4271716"/>
            <a:ext cx="1402612" cy="111424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6" idx="2"/>
            <a:endCxn id="87" idx="0"/>
          </p:cNvCxnSpPr>
          <p:nvPr/>
        </p:nvCxnSpPr>
        <p:spPr>
          <a:xfrm flipH="1">
            <a:off x="4415881" y="4270023"/>
            <a:ext cx="2012839" cy="11159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6" idx="2"/>
            <a:endCxn id="87" idx="0"/>
          </p:cNvCxnSpPr>
          <p:nvPr/>
        </p:nvCxnSpPr>
        <p:spPr>
          <a:xfrm>
            <a:off x="3463056" y="4251860"/>
            <a:ext cx="952825" cy="1134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81955"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5781955" y="5381031"/>
            <a:ext cx="1216615"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Equipment</a:t>
            </a:r>
          </a:p>
        </p:txBody>
      </p:sp>
      <p:cxnSp>
        <p:nvCxnSpPr>
          <p:cNvPr id="114" name="Straight Arrow Connector 113"/>
          <p:cNvCxnSpPr>
            <a:stCxn id="27" idx="2"/>
            <a:endCxn id="113" idx="0"/>
          </p:cNvCxnSpPr>
          <p:nvPr/>
        </p:nvCxnSpPr>
        <p:spPr>
          <a:xfrm flipH="1">
            <a:off x="6390263" y="3064965"/>
            <a:ext cx="251176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6" idx="2"/>
            <a:endCxn id="87" idx="0"/>
          </p:cNvCxnSpPr>
          <p:nvPr/>
        </p:nvCxnSpPr>
        <p:spPr>
          <a:xfrm>
            <a:off x="873570" y="3064965"/>
            <a:ext cx="3542311" cy="232099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1544700" y="5397494"/>
            <a:ext cx="1199204"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44700" y="5397494"/>
            <a:ext cx="1199203"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Sanitation</a:t>
            </a:r>
          </a:p>
        </p:txBody>
      </p:sp>
      <p:cxnSp>
        <p:nvCxnSpPr>
          <p:cNvPr id="124" name="Straight Arrow Connector 123"/>
          <p:cNvCxnSpPr>
            <a:stCxn id="6" idx="2"/>
            <a:endCxn id="123" idx="0"/>
          </p:cNvCxnSpPr>
          <p:nvPr/>
        </p:nvCxnSpPr>
        <p:spPr>
          <a:xfrm>
            <a:off x="873570" y="3064965"/>
            <a:ext cx="1270732" cy="23325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965681" y="5381031"/>
            <a:ext cx="689826" cy="36933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965681" y="5381031"/>
            <a:ext cx="689826" cy="369332"/>
          </a:xfrm>
          <a:prstGeom prst="rect">
            <a:avLst/>
          </a:prstGeom>
          <a:solidFill>
            <a:schemeClr val="accent1"/>
          </a:solidFill>
          <a:ln w="38100">
            <a:solidFill>
              <a:schemeClr val="bg1"/>
            </a:solidFill>
          </a:ln>
        </p:spPr>
        <p:txBody>
          <a:bodyPr wrap="square" rtlCol="0">
            <a:spAutoFit/>
          </a:bodyPr>
          <a:lstStyle/>
          <a:p>
            <a:pPr algn="ctr"/>
            <a:r>
              <a:rPr lang="en-US" dirty="0">
                <a:solidFill>
                  <a:schemeClr val="bg1"/>
                </a:solidFill>
              </a:rPr>
              <a:t>Parts</a:t>
            </a:r>
          </a:p>
        </p:txBody>
      </p:sp>
      <p:cxnSp>
        <p:nvCxnSpPr>
          <p:cNvPr id="140" name="Straight Arrow Connector 139"/>
          <p:cNvCxnSpPr>
            <a:stCxn id="48" idx="2"/>
            <a:endCxn id="134" idx="0"/>
          </p:cNvCxnSpPr>
          <p:nvPr/>
        </p:nvCxnSpPr>
        <p:spPr>
          <a:xfrm>
            <a:off x="4958955" y="4253051"/>
            <a:ext cx="351639" cy="11279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7" idx="2"/>
            <a:endCxn id="134" idx="0"/>
          </p:cNvCxnSpPr>
          <p:nvPr/>
        </p:nvCxnSpPr>
        <p:spPr>
          <a:xfrm flipH="1">
            <a:off x="5310594" y="3064965"/>
            <a:ext cx="3591430"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048198" y="1122724"/>
            <a:ext cx="1158239" cy="36933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048198" y="1122725"/>
            <a:ext cx="1158240"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Regolith</a:t>
            </a:r>
          </a:p>
        </p:txBody>
      </p:sp>
      <p:cxnSp>
        <p:nvCxnSpPr>
          <p:cNvPr id="72" name="Straight Arrow Connector 71"/>
          <p:cNvCxnSpPr>
            <a:stCxn id="71" idx="2"/>
            <a:endCxn id="74" idx="0"/>
          </p:cNvCxnSpPr>
          <p:nvPr/>
        </p:nvCxnSpPr>
        <p:spPr>
          <a:xfrm flipH="1">
            <a:off x="8902024" y="1492057"/>
            <a:ext cx="725294" cy="1203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60311" y="2695634"/>
            <a:ext cx="108342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360311" y="2695633"/>
            <a:ext cx="1083426" cy="369332"/>
          </a:xfrm>
          <a:prstGeom prst="rect">
            <a:avLst/>
          </a:prstGeom>
          <a:noFill/>
          <a:ln w="38100">
            <a:solidFill>
              <a:schemeClr val="bg1"/>
            </a:solidFill>
          </a:ln>
        </p:spPr>
        <p:txBody>
          <a:bodyPr wrap="square" rtlCol="0">
            <a:spAutoFit/>
          </a:bodyPr>
          <a:lstStyle/>
          <a:p>
            <a:pPr algn="ctr"/>
            <a:r>
              <a:rPr lang="en-US" dirty="0">
                <a:solidFill>
                  <a:schemeClr val="bg1"/>
                </a:solidFill>
              </a:rPr>
              <a:t>Metals</a:t>
            </a:r>
          </a:p>
        </p:txBody>
      </p:sp>
      <p:sp>
        <p:nvSpPr>
          <p:cNvPr id="75" name="Rectangle 74"/>
          <p:cNvSpPr/>
          <p:nvPr/>
        </p:nvSpPr>
        <p:spPr>
          <a:xfrm>
            <a:off x="7150094"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150094" y="5381031"/>
            <a:ext cx="1216615" cy="369332"/>
          </a:xfrm>
          <a:prstGeom prst="rect">
            <a:avLst/>
          </a:prstGeom>
          <a:noFill/>
          <a:ln w="38100">
            <a:solidFill>
              <a:schemeClr val="bg1"/>
            </a:solidFill>
          </a:ln>
        </p:spPr>
        <p:txBody>
          <a:bodyPr wrap="square" rtlCol="0">
            <a:spAutoFit/>
          </a:bodyPr>
          <a:lstStyle/>
          <a:p>
            <a:pPr algn="ctr"/>
            <a:r>
              <a:rPr lang="en-US" dirty="0" err="1">
                <a:solidFill>
                  <a:schemeClr val="bg1"/>
                </a:solidFill>
              </a:rPr>
              <a:t>Telerobots</a:t>
            </a:r>
            <a:endParaRPr lang="en-US" dirty="0">
              <a:solidFill>
                <a:schemeClr val="bg1"/>
              </a:solidFill>
            </a:endParaRPr>
          </a:p>
        </p:txBody>
      </p:sp>
      <p:cxnSp>
        <p:nvCxnSpPr>
          <p:cNvPr id="77" name="Straight Arrow Connector 76"/>
          <p:cNvCxnSpPr>
            <a:stCxn id="74" idx="2"/>
            <a:endCxn id="76" idx="0"/>
          </p:cNvCxnSpPr>
          <p:nvPr/>
        </p:nvCxnSpPr>
        <p:spPr>
          <a:xfrm flipH="1">
            <a:off x="7758402" y="3064965"/>
            <a:ext cx="1143622"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0" idx="0"/>
          </p:cNvCxnSpPr>
          <p:nvPr/>
        </p:nvCxnSpPr>
        <p:spPr>
          <a:xfrm>
            <a:off x="8902024" y="3064965"/>
            <a:ext cx="225731" cy="2316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519447"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519447" y="5381031"/>
            <a:ext cx="1216615" cy="369332"/>
          </a:xfrm>
          <a:prstGeom prst="rect">
            <a:avLst/>
          </a:prstGeom>
          <a:noFill/>
          <a:ln w="38100">
            <a:solidFill>
              <a:schemeClr val="bg1"/>
            </a:solidFill>
          </a:ln>
        </p:spPr>
        <p:txBody>
          <a:bodyPr wrap="square" rtlCol="0">
            <a:spAutoFit/>
          </a:bodyPr>
          <a:lstStyle/>
          <a:p>
            <a:pPr algn="ctr"/>
            <a:r>
              <a:rPr lang="en-US" dirty="0">
                <a:solidFill>
                  <a:schemeClr val="bg1"/>
                </a:solidFill>
              </a:rPr>
              <a:t>Structures</a:t>
            </a:r>
          </a:p>
        </p:txBody>
      </p:sp>
      <p:sp>
        <p:nvSpPr>
          <p:cNvPr id="81" name="Rectangle 80"/>
          <p:cNvSpPr/>
          <p:nvPr/>
        </p:nvSpPr>
        <p:spPr>
          <a:xfrm>
            <a:off x="9895122" y="2695634"/>
            <a:ext cx="853723"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895122" y="2695633"/>
            <a:ext cx="919833"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Silicon</a:t>
            </a:r>
          </a:p>
        </p:txBody>
      </p:sp>
      <p:cxnSp>
        <p:nvCxnSpPr>
          <p:cNvPr id="83" name="Straight Arrow Connector 82"/>
          <p:cNvCxnSpPr>
            <a:stCxn id="70" idx="2"/>
            <a:endCxn id="82" idx="0"/>
          </p:cNvCxnSpPr>
          <p:nvPr/>
        </p:nvCxnSpPr>
        <p:spPr>
          <a:xfrm>
            <a:off x="9627318" y="1492057"/>
            <a:ext cx="727721" cy="120357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888799" y="5247462"/>
            <a:ext cx="682775"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888799" y="5247462"/>
            <a:ext cx="682775" cy="646331"/>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Solar Cells</a:t>
            </a:r>
          </a:p>
        </p:txBody>
      </p:sp>
      <p:sp>
        <p:nvSpPr>
          <p:cNvPr id="88" name="Rectangle 87"/>
          <p:cNvSpPr/>
          <p:nvPr/>
        </p:nvSpPr>
        <p:spPr>
          <a:xfrm>
            <a:off x="10724310" y="5381031"/>
            <a:ext cx="1216616" cy="3693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10724310" y="5381031"/>
            <a:ext cx="1216615" cy="369332"/>
          </a:xfrm>
          <a:prstGeom prst="rect">
            <a:avLst/>
          </a:prstGeom>
          <a:solidFill>
            <a:srgbClr val="FF0000"/>
          </a:solidFill>
          <a:ln w="38100">
            <a:solidFill>
              <a:schemeClr val="bg1"/>
            </a:solidFill>
          </a:ln>
        </p:spPr>
        <p:txBody>
          <a:bodyPr wrap="square" rtlCol="0">
            <a:spAutoFit/>
          </a:bodyPr>
          <a:lstStyle/>
          <a:p>
            <a:pPr algn="ctr"/>
            <a:r>
              <a:rPr lang="en-US" dirty="0">
                <a:solidFill>
                  <a:schemeClr val="bg1"/>
                </a:solidFill>
              </a:rPr>
              <a:t>Electronics</a:t>
            </a:r>
          </a:p>
        </p:txBody>
      </p:sp>
      <p:cxnSp>
        <p:nvCxnSpPr>
          <p:cNvPr id="90" name="Straight Arrow Connector 89"/>
          <p:cNvCxnSpPr>
            <a:stCxn id="82" idx="2"/>
            <a:endCxn id="85" idx="0"/>
          </p:cNvCxnSpPr>
          <p:nvPr/>
        </p:nvCxnSpPr>
        <p:spPr>
          <a:xfrm flipH="1">
            <a:off x="10230187" y="3064965"/>
            <a:ext cx="124852" cy="21824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2"/>
            <a:endCxn id="89" idx="0"/>
          </p:cNvCxnSpPr>
          <p:nvPr/>
        </p:nvCxnSpPr>
        <p:spPr>
          <a:xfrm>
            <a:off x="10355039" y="3064965"/>
            <a:ext cx="977579" cy="231606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7043"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Excavation</a:t>
            </a:r>
          </a:p>
        </p:txBody>
      </p:sp>
      <p:sp>
        <p:nvSpPr>
          <p:cNvPr id="95" name="TextBox 94"/>
          <p:cNvSpPr txBox="1"/>
          <p:nvPr/>
        </p:nvSpPr>
        <p:spPr>
          <a:xfrm>
            <a:off x="2664631" y="190917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Distillation</a:t>
            </a:r>
          </a:p>
        </p:txBody>
      </p:sp>
      <p:sp>
        <p:nvSpPr>
          <p:cNvPr id="96" name="TextBox 95"/>
          <p:cNvSpPr txBox="1"/>
          <p:nvPr/>
        </p:nvSpPr>
        <p:spPr>
          <a:xfrm>
            <a:off x="177283" y="4458660"/>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Electrolysis</a:t>
            </a:r>
          </a:p>
        </p:txBody>
      </p:sp>
      <p:sp>
        <p:nvSpPr>
          <p:cNvPr id="97" name="TextBox 96"/>
          <p:cNvSpPr txBox="1"/>
          <p:nvPr/>
        </p:nvSpPr>
        <p:spPr>
          <a:xfrm>
            <a:off x="3597163" y="3247937"/>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Chemistry</a:t>
            </a:r>
          </a:p>
        </p:txBody>
      </p:sp>
      <p:sp>
        <p:nvSpPr>
          <p:cNvPr id="99" name="TextBox 98"/>
          <p:cNvSpPr txBox="1"/>
          <p:nvPr/>
        </p:nvSpPr>
        <p:spPr>
          <a:xfrm>
            <a:off x="3581338" y="4434329"/>
            <a:ext cx="1221997" cy="369332"/>
          </a:xfrm>
          <a:prstGeom prst="rect">
            <a:avLst/>
          </a:prstGeom>
          <a:solidFill>
            <a:schemeClr val="tx1"/>
          </a:solidFill>
          <a:ln>
            <a:noFill/>
          </a:ln>
        </p:spPr>
        <p:txBody>
          <a:bodyPr wrap="square" rtlCol="0">
            <a:spAutoFit/>
          </a:bodyPr>
          <a:lstStyle/>
          <a:p>
            <a:pPr algn="ctr"/>
            <a:r>
              <a:rPr lang="en-US" dirty="0">
                <a:solidFill>
                  <a:schemeClr val="bg1"/>
                </a:solidFill>
              </a:rPr>
              <a:t>Growth</a:t>
            </a:r>
          </a:p>
        </p:txBody>
      </p:sp>
      <p:sp>
        <p:nvSpPr>
          <p:cNvPr id="100" name="TextBox 99"/>
          <p:cNvSpPr txBox="1"/>
          <p:nvPr/>
        </p:nvSpPr>
        <p:spPr>
          <a:xfrm>
            <a:off x="7006530" y="3837730"/>
            <a:ext cx="2165106" cy="369332"/>
          </a:xfrm>
          <a:prstGeom prst="rect">
            <a:avLst/>
          </a:prstGeom>
          <a:solidFill>
            <a:schemeClr val="tx1"/>
          </a:solidFill>
          <a:ln>
            <a:noFill/>
          </a:ln>
        </p:spPr>
        <p:txBody>
          <a:bodyPr wrap="square" rtlCol="0">
            <a:spAutoFit/>
          </a:bodyPr>
          <a:lstStyle/>
          <a:p>
            <a:pPr algn="ctr"/>
            <a:r>
              <a:rPr lang="en-US" dirty="0">
                <a:solidFill>
                  <a:schemeClr val="bg1"/>
                </a:solidFill>
              </a:rPr>
              <a:t>Machining</a:t>
            </a:r>
          </a:p>
        </p:txBody>
      </p:sp>
      <p:sp>
        <p:nvSpPr>
          <p:cNvPr id="102" name="TextBox 101"/>
          <p:cNvSpPr txBox="1"/>
          <p:nvPr/>
        </p:nvSpPr>
        <p:spPr>
          <a:xfrm>
            <a:off x="9000653" y="1809855"/>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Extraction</a:t>
            </a:r>
          </a:p>
        </p:txBody>
      </p:sp>
      <p:sp>
        <p:nvSpPr>
          <p:cNvPr id="103" name="TextBox 102"/>
          <p:cNvSpPr txBox="1"/>
          <p:nvPr/>
        </p:nvSpPr>
        <p:spPr>
          <a:xfrm>
            <a:off x="9960575" y="3837730"/>
            <a:ext cx="1221997" cy="369332"/>
          </a:xfrm>
          <a:prstGeom prst="rect">
            <a:avLst/>
          </a:prstGeom>
          <a:solidFill>
            <a:schemeClr val="tx1"/>
          </a:solidFill>
          <a:ln>
            <a:noFill/>
          </a:ln>
        </p:spPr>
        <p:txBody>
          <a:bodyPr wrap="square" rtlCol="0">
            <a:spAutoFit/>
          </a:bodyPr>
          <a:lstStyle/>
          <a:p>
            <a:pPr algn="ctr"/>
            <a:r>
              <a:rPr lang="en-US" dirty="0">
                <a:solidFill>
                  <a:srgbClr val="FFFF00"/>
                </a:solidFill>
              </a:rPr>
              <a:t>Fabrication</a:t>
            </a:r>
          </a:p>
        </p:txBody>
      </p:sp>
    </p:spTree>
    <p:extLst>
      <p:ext uri="{BB962C8B-B14F-4D97-AF65-F5344CB8AC3E}">
        <p14:creationId xmlns:p14="http://schemas.microsoft.com/office/powerpoint/2010/main" val="423829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3310128" y="2925183"/>
            <a:ext cx="5571744" cy="979305"/>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298810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49009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670560" y="2222499"/>
            <a:ext cx="10822532" cy="4370325"/>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5" name="Rounded Rectangle 3">
            <a:extLst>
              <a:ext uri="{FF2B5EF4-FFF2-40B4-BE49-F238E27FC236}">
                <a16:creationId xmlns:a16="http://schemas.microsoft.com/office/drawing/2014/main" id="{73388C26-58D1-4A47-81CF-69DB01506EA4}"/>
              </a:ext>
            </a:extLst>
          </p:cNvPr>
          <p:cNvSpPr/>
          <p:nvPr/>
        </p:nvSpPr>
        <p:spPr>
          <a:xfrm>
            <a:off x="2465614" y="507012"/>
            <a:ext cx="717364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81642" y="569930"/>
            <a:ext cx="12110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Presentation Overview</a:t>
            </a:r>
            <a:endParaRPr lang="en-US" altLang="en-US" sz="4000" dirty="0">
              <a:latin typeface="Century Gothic" panose="020B0502020202020204" pitchFamily="34" charset="0"/>
            </a:endParaRPr>
          </a:p>
        </p:txBody>
      </p:sp>
      <p:sp>
        <p:nvSpPr>
          <p:cNvPr id="8" name="TextBox 3"/>
          <p:cNvSpPr txBox="1">
            <a:spLocks noChangeArrowheads="1"/>
          </p:cNvSpPr>
          <p:nvPr/>
        </p:nvSpPr>
        <p:spPr bwMode="auto">
          <a:xfrm>
            <a:off x="1048280" y="2410045"/>
            <a:ext cx="983308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spcBef>
                <a:spcPct val="0"/>
              </a:spcBef>
            </a:pPr>
            <a:r>
              <a:rPr lang="en-US" altLang="en-US" sz="3600" dirty="0">
                <a:latin typeface="Candara" panose="020E0502030303020204" pitchFamily="34" charset="0"/>
              </a:rPr>
              <a:t>What is “Earth independence”?</a:t>
            </a:r>
          </a:p>
          <a:p>
            <a:pPr marL="571500" indent="-571500">
              <a:spcBef>
                <a:spcPct val="0"/>
              </a:spcBef>
            </a:pPr>
            <a:r>
              <a:rPr lang="en-US" altLang="en-US" sz="3600" dirty="0">
                <a:latin typeface="Candara" panose="020E0502030303020204" pitchFamily="34" charset="0"/>
              </a:rPr>
              <a:t>The two types of Earth independence?</a:t>
            </a:r>
          </a:p>
          <a:p>
            <a:pPr marL="571500" indent="-571500">
              <a:spcBef>
                <a:spcPct val="0"/>
              </a:spcBef>
            </a:pPr>
            <a:r>
              <a:rPr lang="en-US" altLang="en-US" sz="3600" dirty="0">
                <a:latin typeface="Candara" panose="020E0502030303020204" pitchFamily="34" charset="0"/>
              </a:rPr>
              <a:t>Reasons for Earth independence</a:t>
            </a:r>
          </a:p>
          <a:p>
            <a:pPr marL="571500" indent="-571500">
              <a:spcBef>
                <a:spcPct val="0"/>
              </a:spcBef>
            </a:pPr>
            <a:r>
              <a:rPr lang="en-US" altLang="en-US" sz="3600" dirty="0">
                <a:latin typeface="Candara" panose="020E0502030303020204" pitchFamily="34" charset="0"/>
              </a:rPr>
              <a:t>What are the elements of Earth independence?</a:t>
            </a:r>
          </a:p>
          <a:p>
            <a:pPr marL="571500" indent="-571500">
              <a:spcBef>
                <a:spcPct val="0"/>
              </a:spcBef>
            </a:pPr>
            <a:r>
              <a:rPr lang="en-US" altLang="en-US" sz="3600" dirty="0">
                <a:latin typeface="Candara" panose="020E0502030303020204" pitchFamily="34" charset="0"/>
              </a:rPr>
              <a:t>Can Earth independence be measured?</a:t>
            </a:r>
          </a:p>
          <a:p>
            <a:pPr marL="571500" indent="-571500">
              <a:spcBef>
                <a:spcPct val="0"/>
              </a:spcBef>
            </a:pPr>
            <a:r>
              <a:rPr lang="en-US" altLang="en-US" sz="3600" dirty="0">
                <a:latin typeface="Candara" panose="020E0502030303020204" pitchFamily="34" charset="0"/>
              </a:rPr>
              <a:t>How far can we take this?</a:t>
            </a:r>
          </a:p>
          <a:p>
            <a:pPr marL="571500" indent="-571500">
              <a:spcBef>
                <a:spcPct val="0"/>
              </a:spcBef>
            </a:pPr>
            <a:r>
              <a:rPr lang="en-US" altLang="en-US" sz="3600" dirty="0">
                <a:latin typeface="Candara" panose="020E0502030303020204" pitchFamily="34" charset="0"/>
              </a:rPr>
              <a:t>The concept of “sufficient supply”.</a:t>
            </a:r>
          </a:p>
        </p:txBody>
      </p:sp>
    </p:spTree>
    <p:extLst>
      <p:ext uri="{BB962C8B-B14F-4D97-AF65-F5344CB8AC3E}">
        <p14:creationId xmlns:p14="http://schemas.microsoft.com/office/powerpoint/2010/main" val="4016626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pic>
        <p:nvPicPr>
          <p:cNvPr id="5122" name="Picture 2" descr="Image result for 1 meter box">
            <a:extLst>
              <a:ext uri="{FF2B5EF4-FFF2-40B4-BE49-F238E27FC236}">
                <a16:creationId xmlns:a16="http://schemas.microsoft.com/office/drawing/2014/main" id="{BA34C599-F559-4090-B246-25287F5CF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286" y="2082846"/>
            <a:ext cx="3362325" cy="381000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pic>
        <p:nvPicPr>
          <p:cNvPr id="5124" name="Picture 4" descr="Image result for pile of cpu">
            <a:extLst>
              <a:ext uri="{FF2B5EF4-FFF2-40B4-BE49-F238E27FC236}">
                <a16:creationId xmlns:a16="http://schemas.microsoft.com/office/drawing/2014/main" id="{14718745-A745-449B-8165-209B203B2D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4935" y="2082846"/>
            <a:ext cx="5584690" cy="381000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3685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
        <p:nvSpPr>
          <p:cNvPr id="2" name="Rectangle 1"/>
          <p:cNvSpPr/>
          <p:nvPr/>
        </p:nvSpPr>
        <p:spPr>
          <a:xfrm>
            <a:off x="1404730" y="2690187"/>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0007081" y="2319945"/>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64559" y="3662834"/>
            <a:ext cx="2764966" cy="523220"/>
          </a:xfrm>
          <a:prstGeom prst="rect">
            <a:avLst/>
          </a:prstGeom>
          <a:noFill/>
        </p:spPr>
        <p:txBody>
          <a:bodyPr wrap="square" rtlCol="0">
            <a:spAutoFit/>
          </a:bodyPr>
          <a:lstStyle/>
          <a:p>
            <a:pPr algn="ctr"/>
            <a:r>
              <a:rPr lang="en-US" sz="2800" b="1" dirty="0">
                <a:solidFill>
                  <a:schemeClr val="bg1"/>
                </a:solidFill>
              </a:rPr>
              <a:t>Self-</a:t>
            </a:r>
          </a:p>
        </p:txBody>
      </p:sp>
      <p:sp>
        <p:nvSpPr>
          <p:cNvPr id="21" name="TextBox 20"/>
          <p:cNvSpPr txBox="1"/>
          <p:nvPr/>
        </p:nvSpPr>
        <p:spPr>
          <a:xfrm>
            <a:off x="8767668" y="3983187"/>
            <a:ext cx="2764966" cy="523220"/>
          </a:xfrm>
          <a:prstGeom prst="rect">
            <a:avLst/>
          </a:prstGeom>
          <a:noFill/>
        </p:spPr>
        <p:txBody>
          <a:bodyPr wrap="square" rtlCol="0">
            <a:spAutoFit/>
          </a:bodyPr>
          <a:lstStyle/>
          <a:p>
            <a:pPr algn="ctr"/>
            <a:r>
              <a:rPr lang="en-US" sz="2800" b="1" dirty="0">
                <a:solidFill>
                  <a:schemeClr val="bg1"/>
                </a:solidFill>
              </a:rPr>
              <a:t>sustaining</a:t>
            </a:r>
          </a:p>
        </p:txBody>
      </p:sp>
      <p:sp>
        <p:nvSpPr>
          <p:cNvPr id="26" name="TextBox 25"/>
          <p:cNvSpPr txBox="1"/>
          <p:nvPr/>
        </p:nvSpPr>
        <p:spPr>
          <a:xfrm>
            <a:off x="8781937" y="1450564"/>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27" name="TextBox 26"/>
          <p:cNvSpPr txBox="1"/>
          <p:nvPr/>
        </p:nvSpPr>
        <p:spPr>
          <a:xfrm>
            <a:off x="8785044" y="1789578"/>
            <a:ext cx="2764966" cy="523220"/>
          </a:xfrm>
          <a:prstGeom prst="rect">
            <a:avLst/>
          </a:prstGeom>
          <a:noFill/>
        </p:spPr>
        <p:txBody>
          <a:bodyPr wrap="square" rtlCol="0">
            <a:spAutoFit/>
          </a:bodyPr>
          <a:lstStyle/>
          <a:p>
            <a:pPr algn="ctr"/>
            <a:r>
              <a:rPr lang="en-US" sz="2800" b="1" dirty="0">
                <a:solidFill>
                  <a:schemeClr val="bg1"/>
                </a:solidFill>
              </a:rPr>
              <a:t>independent</a:t>
            </a:r>
          </a:p>
        </p:txBody>
      </p:sp>
      <p:sp>
        <p:nvSpPr>
          <p:cNvPr id="30" name="TextBox 29"/>
          <p:cNvSpPr txBox="1"/>
          <p:nvPr/>
        </p:nvSpPr>
        <p:spPr>
          <a:xfrm>
            <a:off x="1181892" y="3599619"/>
            <a:ext cx="1738591" cy="523220"/>
          </a:xfrm>
          <a:prstGeom prst="rect">
            <a:avLst/>
          </a:prstGeom>
          <a:noFill/>
        </p:spPr>
        <p:txBody>
          <a:bodyPr wrap="square" rtlCol="0">
            <a:spAutoFit/>
          </a:bodyPr>
          <a:lstStyle/>
          <a:p>
            <a:r>
              <a:rPr lang="en-US" sz="2800" b="1" dirty="0"/>
              <a:t>Base</a:t>
            </a:r>
          </a:p>
        </p:txBody>
      </p:sp>
      <p:sp>
        <p:nvSpPr>
          <p:cNvPr id="31" name="TextBox 30"/>
          <p:cNvSpPr txBox="1"/>
          <p:nvPr/>
        </p:nvSpPr>
        <p:spPr>
          <a:xfrm>
            <a:off x="1185001" y="3919972"/>
            <a:ext cx="1987408" cy="523220"/>
          </a:xfrm>
          <a:prstGeom prst="rect">
            <a:avLst/>
          </a:prstGeom>
          <a:noFill/>
        </p:spPr>
        <p:txBody>
          <a:bodyPr wrap="square" rtlCol="0">
            <a:spAutoFit/>
          </a:bodyPr>
          <a:lstStyle/>
          <a:p>
            <a:r>
              <a:rPr lang="en-US" sz="2800" b="1" dirty="0"/>
              <a:t>established</a:t>
            </a:r>
          </a:p>
        </p:txBody>
      </p:sp>
      <p:sp>
        <p:nvSpPr>
          <p:cNvPr id="32" name="Isosceles Triangle 31"/>
          <p:cNvSpPr/>
          <p:nvPr/>
        </p:nvSpPr>
        <p:spPr>
          <a:xfrm>
            <a:off x="1248756" y="341437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10007081" y="348283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5806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
        <p:nvSpPr>
          <p:cNvPr id="2" name="Rectangle 1"/>
          <p:cNvSpPr/>
          <p:nvPr/>
        </p:nvSpPr>
        <p:spPr>
          <a:xfrm>
            <a:off x="1404730" y="2690187"/>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11357" y="2690187"/>
            <a:ext cx="8733183" cy="702365"/>
          </a:xfrm>
          <a:prstGeom prst="rect">
            <a:avLst/>
          </a:prstGeom>
          <a:gradFill>
            <a:gsLst>
              <a:gs pos="1000">
                <a:srgbClr val="F4D4BF"/>
              </a:gs>
              <a:gs pos="16000">
                <a:srgbClr val="EE8F4E"/>
              </a:gs>
              <a:gs pos="100000">
                <a:schemeClr val="accent2"/>
              </a:gs>
            </a:gsLst>
            <a:lin ang="108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0007081" y="2319945"/>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64559" y="3662834"/>
            <a:ext cx="2764966" cy="523220"/>
          </a:xfrm>
          <a:prstGeom prst="rect">
            <a:avLst/>
          </a:prstGeom>
          <a:noFill/>
        </p:spPr>
        <p:txBody>
          <a:bodyPr wrap="square" rtlCol="0">
            <a:spAutoFit/>
          </a:bodyPr>
          <a:lstStyle/>
          <a:p>
            <a:pPr algn="ctr"/>
            <a:r>
              <a:rPr lang="en-US" sz="2800" b="1" dirty="0">
                <a:solidFill>
                  <a:schemeClr val="bg1"/>
                </a:solidFill>
              </a:rPr>
              <a:t>Self-</a:t>
            </a:r>
          </a:p>
        </p:txBody>
      </p:sp>
      <p:sp>
        <p:nvSpPr>
          <p:cNvPr id="21" name="TextBox 20"/>
          <p:cNvSpPr txBox="1"/>
          <p:nvPr/>
        </p:nvSpPr>
        <p:spPr>
          <a:xfrm>
            <a:off x="8767668" y="3983187"/>
            <a:ext cx="2764966" cy="523220"/>
          </a:xfrm>
          <a:prstGeom prst="rect">
            <a:avLst/>
          </a:prstGeom>
          <a:noFill/>
        </p:spPr>
        <p:txBody>
          <a:bodyPr wrap="square" rtlCol="0">
            <a:spAutoFit/>
          </a:bodyPr>
          <a:lstStyle/>
          <a:p>
            <a:pPr algn="ctr"/>
            <a:r>
              <a:rPr lang="en-US" sz="2800" b="1" dirty="0">
                <a:solidFill>
                  <a:schemeClr val="bg1"/>
                </a:solidFill>
              </a:rPr>
              <a:t>sustaining</a:t>
            </a:r>
          </a:p>
        </p:txBody>
      </p:sp>
      <p:sp>
        <p:nvSpPr>
          <p:cNvPr id="26" name="TextBox 25"/>
          <p:cNvSpPr txBox="1"/>
          <p:nvPr/>
        </p:nvSpPr>
        <p:spPr>
          <a:xfrm>
            <a:off x="8781937" y="1450564"/>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27" name="TextBox 26"/>
          <p:cNvSpPr txBox="1"/>
          <p:nvPr/>
        </p:nvSpPr>
        <p:spPr>
          <a:xfrm>
            <a:off x="8785044" y="1789578"/>
            <a:ext cx="2764966" cy="523220"/>
          </a:xfrm>
          <a:prstGeom prst="rect">
            <a:avLst/>
          </a:prstGeom>
          <a:noFill/>
        </p:spPr>
        <p:txBody>
          <a:bodyPr wrap="square" rtlCol="0">
            <a:spAutoFit/>
          </a:bodyPr>
          <a:lstStyle/>
          <a:p>
            <a:pPr algn="ctr"/>
            <a:r>
              <a:rPr lang="en-US" sz="2800" b="1" dirty="0">
                <a:solidFill>
                  <a:schemeClr val="bg1"/>
                </a:solidFill>
              </a:rPr>
              <a:t>independent</a:t>
            </a:r>
          </a:p>
        </p:txBody>
      </p:sp>
      <p:sp>
        <p:nvSpPr>
          <p:cNvPr id="28" name="TextBox 27"/>
          <p:cNvSpPr txBox="1"/>
          <p:nvPr/>
        </p:nvSpPr>
        <p:spPr>
          <a:xfrm>
            <a:off x="1411357" y="2770961"/>
            <a:ext cx="8726555"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13" name="Isosceles Triangle 12"/>
          <p:cNvSpPr/>
          <p:nvPr/>
        </p:nvSpPr>
        <p:spPr>
          <a:xfrm>
            <a:off x="1248756" y="341437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81892" y="3599619"/>
            <a:ext cx="1738591" cy="523220"/>
          </a:xfrm>
          <a:prstGeom prst="rect">
            <a:avLst/>
          </a:prstGeom>
          <a:noFill/>
        </p:spPr>
        <p:txBody>
          <a:bodyPr wrap="square" rtlCol="0">
            <a:spAutoFit/>
          </a:bodyPr>
          <a:lstStyle/>
          <a:p>
            <a:r>
              <a:rPr lang="en-US" sz="2800" b="1" dirty="0"/>
              <a:t>Base</a:t>
            </a:r>
          </a:p>
        </p:txBody>
      </p:sp>
      <p:sp>
        <p:nvSpPr>
          <p:cNvPr id="17" name="TextBox 16"/>
          <p:cNvSpPr txBox="1"/>
          <p:nvPr/>
        </p:nvSpPr>
        <p:spPr>
          <a:xfrm>
            <a:off x="1185001" y="3919972"/>
            <a:ext cx="1987408" cy="523220"/>
          </a:xfrm>
          <a:prstGeom prst="rect">
            <a:avLst/>
          </a:prstGeom>
          <a:noFill/>
        </p:spPr>
        <p:txBody>
          <a:bodyPr wrap="square" rtlCol="0">
            <a:spAutoFit/>
          </a:bodyPr>
          <a:lstStyle/>
          <a:p>
            <a:r>
              <a:rPr lang="en-US" sz="2800" b="1" dirty="0"/>
              <a:t>established</a:t>
            </a:r>
          </a:p>
        </p:txBody>
      </p:sp>
      <p:sp>
        <p:nvSpPr>
          <p:cNvPr id="18" name="Isosceles Triangle 17"/>
          <p:cNvSpPr/>
          <p:nvPr/>
        </p:nvSpPr>
        <p:spPr>
          <a:xfrm>
            <a:off x="10007081" y="348283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86313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
        <p:nvSpPr>
          <p:cNvPr id="15" name="Isosceles Triangle 14"/>
          <p:cNvSpPr/>
          <p:nvPr/>
        </p:nvSpPr>
        <p:spPr>
          <a:xfrm rot="10800000">
            <a:off x="10007081" y="2319945"/>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64559" y="3662834"/>
            <a:ext cx="2764966" cy="523220"/>
          </a:xfrm>
          <a:prstGeom prst="rect">
            <a:avLst/>
          </a:prstGeom>
          <a:noFill/>
        </p:spPr>
        <p:txBody>
          <a:bodyPr wrap="square" rtlCol="0">
            <a:spAutoFit/>
          </a:bodyPr>
          <a:lstStyle/>
          <a:p>
            <a:pPr algn="ctr"/>
            <a:r>
              <a:rPr lang="en-US" sz="2800" b="1" dirty="0">
                <a:solidFill>
                  <a:schemeClr val="bg1"/>
                </a:solidFill>
              </a:rPr>
              <a:t>Self-</a:t>
            </a:r>
          </a:p>
        </p:txBody>
      </p:sp>
      <p:sp>
        <p:nvSpPr>
          <p:cNvPr id="19" name="TextBox 18"/>
          <p:cNvSpPr txBox="1"/>
          <p:nvPr/>
        </p:nvSpPr>
        <p:spPr>
          <a:xfrm>
            <a:off x="6377750" y="3454799"/>
            <a:ext cx="2764966" cy="523220"/>
          </a:xfrm>
          <a:prstGeom prst="rect">
            <a:avLst/>
          </a:prstGeom>
          <a:noFill/>
        </p:spPr>
        <p:txBody>
          <a:bodyPr wrap="square" rtlCol="0">
            <a:spAutoFit/>
          </a:bodyPr>
          <a:lstStyle/>
          <a:p>
            <a:pPr algn="ctr"/>
            <a:r>
              <a:rPr lang="en-US" sz="2800" b="1" dirty="0">
                <a:solidFill>
                  <a:schemeClr val="bg1"/>
                </a:solidFill>
              </a:rPr>
              <a:t>Sufficient</a:t>
            </a:r>
          </a:p>
        </p:txBody>
      </p:sp>
      <p:sp>
        <p:nvSpPr>
          <p:cNvPr id="20" name="TextBox 19"/>
          <p:cNvSpPr txBox="1"/>
          <p:nvPr/>
        </p:nvSpPr>
        <p:spPr>
          <a:xfrm>
            <a:off x="6371527" y="3793813"/>
            <a:ext cx="2764966" cy="523220"/>
          </a:xfrm>
          <a:prstGeom prst="rect">
            <a:avLst/>
          </a:prstGeom>
          <a:noFill/>
        </p:spPr>
        <p:txBody>
          <a:bodyPr wrap="square" rtlCol="0">
            <a:spAutoFit/>
          </a:bodyPr>
          <a:lstStyle/>
          <a:p>
            <a:pPr algn="ctr"/>
            <a:r>
              <a:rPr lang="en-US" sz="2800" b="1" dirty="0">
                <a:solidFill>
                  <a:schemeClr val="bg1"/>
                </a:solidFill>
              </a:rPr>
              <a:t>supply</a:t>
            </a:r>
          </a:p>
        </p:txBody>
      </p:sp>
      <p:sp>
        <p:nvSpPr>
          <p:cNvPr id="21" name="TextBox 20"/>
          <p:cNvSpPr txBox="1"/>
          <p:nvPr/>
        </p:nvSpPr>
        <p:spPr>
          <a:xfrm>
            <a:off x="8767668" y="3983187"/>
            <a:ext cx="2764966" cy="523220"/>
          </a:xfrm>
          <a:prstGeom prst="rect">
            <a:avLst/>
          </a:prstGeom>
          <a:noFill/>
        </p:spPr>
        <p:txBody>
          <a:bodyPr wrap="square" rtlCol="0">
            <a:spAutoFit/>
          </a:bodyPr>
          <a:lstStyle/>
          <a:p>
            <a:pPr algn="ctr"/>
            <a:r>
              <a:rPr lang="en-US" sz="2800" b="1" dirty="0">
                <a:solidFill>
                  <a:schemeClr val="bg1"/>
                </a:solidFill>
              </a:rPr>
              <a:t>sustaining</a:t>
            </a:r>
          </a:p>
        </p:txBody>
      </p:sp>
      <p:sp>
        <p:nvSpPr>
          <p:cNvPr id="26" name="TextBox 25"/>
          <p:cNvSpPr txBox="1"/>
          <p:nvPr/>
        </p:nvSpPr>
        <p:spPr>
          <a:xfrm>
            <a:off x="8781937" y="1450564"/>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27" name="TextBox 26"/>
          <p:cNvSpPr txBox="1"/>
          <p:nvPr/>
        </p:nvSpPr>
        <p:spPr>
          <a:xfrm>
            <a:off x="8785044" y="1789578"/>
            <a:ext cx="2764966" cy="523220"/>
          </a:xfrm>
          <a:prstGeom prst="rect">
            <a:avLst/>
          </a:prstGeom>
          <a:noFill/>
        </p:spPr>
        <p:txBody>
          <a:bodyPr wrap="square" rtlCol="0">
            <a:spAutoFit/>
          </a:bodyPr>
          <a:lstStyle/>
          <a:p>
            <a:pPr algn="ctr"/>
            <a:r>
              <a:rPr lang="en-US" sz="2800" b="1" dirty="0">
                <a:solidFill>
                  <a:schemeClr val="bg1"/>
                </a:solidFill>
              </a:rPr>
              <a:t>independent</a:t>
            </a:r>
          </a:p>
        </p:txBody>
      </p:sp>
      <p:grpSp>
        <p:nvGrpSpPr>
          <p:cNvPr id="24" name="Group 23"/>
          <p:cNvGrpSpPr/>
          <p:nvPr/>
        </p:nvGrpSpPr>
        <p:grpSpPr>
          <a:xfrm>
            <a:off x="6371527" y="3454799"/>
            <a:ext cx="2771189" cy="862234"/>
            <a:chOff x="6371527" y="3454799"/>
            <a:chExt cx="2771189" cy="862234"/>
          </a:xfrm>
        </p:grpSpPr>
        <p:sp>
          <p:nvSpPr>
            <p:cNvPr id="45" name="TextBox 44"/>
            <p:cNvSpPr txBox="1"/>
            <p:nvPr/>
          </p:nvSpPr>
          <p:spPr>
            <a:xfrm>
              <a:off x="6377750" y="3454799"/>
              <a:ext cx="2764966" cy="523220"/>
            </a:xfrm>
            <a:prstGeom prst="rect">
              <a:avLst/>
            </a:prstGeom>
            <a:noFill/>
          </p:spPr>
          <p:txBody>
            <a:bodyPr wrap="square" rtlCol="0">
              <a:spAutoFit/>
            </a:bodyPr>
            <a:lstStyle/>
            <a:p>
              <a:pPr algn="ctr"/>
              <a:r>
                <a:rPr lang="en-US" sz="2800" b="1" dirty="0">
                  <a:solidFill>
                    <a:schemeClr val="bg1"/>
                  </a:solidFill>
                </a:rPr>
                <a:t>Sufficient</a:t>
              </a:r>
            </a:p>
          </p:txBody>
        </p:sp>
        <p:sp>
          <p:nvSpPr>
            <p:cNvPr id="46" name="TextBox 45"/>
            <p:cNvSpPr txBox="1"/>
            <p:nvPr/>
          </p:nvSpPr>
          <p:spPr>
            <a:xfrm>
              <a:off x="6371527" y="3793813"/>
              <a:ext cx="2764966" cy="523220"/>
            </a:xfrm>
            <a:prstGeom prst="rect">
              <a:avLst/>
            </a:prstGeom>
            <a:noFill/>
          </p:spPr>
          <p:txBody>
            <a:bodyPr wrap="square" rtlCol="0">
              <a:spAutoFit/>
            </a:bodyPr>
            <a:lstStyle/>
            <a:p>
              <a:pPr algn="ctr"/>
              <a:r>
                <a:rPr lang="en-US" sz="2800" b="1" dirty="0">
                  <a:solidFill>
                    <a:schemeClr val="bg1"/>
                  </a:solidFill>
                </a:rPr>
                <a:t>supply</a:t>
              </a:r>
            </a:p>
          </p:txBody>
        </p:sp>
      </p:grpSp>
      <p:grpSp>
        <p:nvGrpSpPr>
          <p:cNvPr id="25" name="Group 24"/>
          <p:cNvGrpSpPr/>
          <p:nvPr/>
        </p:nvGrpSpPr>
        <p:grpSpPr>
          <a:xfrm>
            <a:off x="1281959" y="4359769"/>
            <a:ext cx="9039794" cy="1413891"/>
            <a:chOff x="1281959" y="4359769"/>
            <a:chExt cx="9039794" cy="1413891"/>
          </a:xfrm>
        </p:grpSpPr>
        <p:sp>
          <p:nvSpPr>
            <p:cNvPr id="40" name="Rectangle 39"/>
            <p:cNvSpPr/>
            <p:nvPr/>
          </p:nvSpPr>
          <p:spPr>
            <a:xfrm>
              <a:off x="1411358" y="4737650"/>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11358" y="4737650"/>
              <a:ext cx="6370373" cy="702365"/>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0007081" y="548266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7602898" y="548576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7602898" y="438512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1281959" y="435976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0800000">
              <a:off x="9998759" y="440647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414466" y="4648767"/>
            <a:ext cx="8562061" cy="834241"/>
            <a:chOff x="1414466" y="4648767"/>
            <a:chExt cx="8562061" cy="834241"/>
          </a:xfrm>
        </p:grpSpPr>
        <p:sp>
          <p:nvSpPr>
            <p:cNvPr id="22" name="TextBox 21"/>
            <p:cNvSpPr txBox="1"/>
            <p:nvPr/>
          </p:nvSpPr>
          <p:spPr>
            <a:xfrm>
              <a:off x="7885369" y="4648767"/>
              <a:ext cx="2091158" cy="523220"/>
            </a:xfrm>
            <a:prstGeom prst="rect">
              <a:avLst/>
            </a:prstGeom>
            <a:noFill/>
          </p:spPr>
          <p:txBody>
            <a:bodyPr wrap="square" rtlCol="0">
              <a:spAutoFit/>
            </a:bodyPr>
            <a:lstStyle/>
            <a:p>
              <a:pPr algn="ctr"/>
              <a:r>
                <a:rPr lang="en-US" sz="2800" b="1" dirty="0"/>
                <a:t>Use supplies</a:t>
              </a:r>
            </a:p>
          </p:txBody>
        </p:sp>
        <p:sp>
          <p:nvSpPr>
            <p:cNvPr id="23" name="TextBox 22"/>
            <p:cNvSpPr txBox="1"/>
            <p:nvPr/>
          </p:nvSpPr>
          <p:spPr>
            <a:xfrm>
              <a:off x="8150371" y="4959788"/>
              <a:ext cx="1567370" cy="523220"/>
            </a:xfrm>
            <a:prstGeom prst="rect">
              <a:avLst/>
            </a:prstGeom>
            <a:noFill/>
          </p:spPr>
          <p:txBody>
            <a:bodyPr wrap="square" rtlCol="0">
              <a:spAutoFit/>
            </a:bodyPr>
            <a:lstStyle/>
            <a:p>
              <a:pPr algn="ctr"/>
              <a:r>
                <a:rPr lang="en-US" sz="2800" b="1" dirty="0"/>
                <a:t>Buy time</a:t>
              </a:r>
            </a:p>
          </p:txBody>
        </p:sp>
        <p:sp>
          <p:nvSpPr>
            <p:cNvPr id="29" name="TextBox 28"/>
            <p:cNvSpPr txBox="1"/>
            <p:nvPr/>
          </p:nvSpPr>
          <p:spPr>
            <a:xfrm>
              <a:off x="1414466" y="4826805"/>
              <a:ext cx="4075042" cy="523220"/>
            </a:xfrm>
            <a:prstGeom prst="rect">
              <a:avLst/>
            </a:prstGeom>
            <a:noFill/>
          </p:spPr>
          <p:txBody>
            <a:bodyPr wrap="square" rtlCol="0">
              <a:spAutoFit/>
            </a:bodyPr>
            <a:lstStyle/>
            <a:p>
              <a:pPr algn="ctr"/>
              <a:r>
                <a:rPr lang="en-US" sz="2800" b="1" dirty="0">
                  <a:solidFill>
                    <a:schemeClr val="bg1"/>
                  </a:solidFill>
                </a:rPr>
                <a:t>Earth supply</a:t>
              </a:r>
            </a:p>
          </p:txBody>
        </p:sp>
      </p:grpSp>
      <p:sp>
        <p:nvSpPr>
          <p:cNvPr id="30" name="Rectangle 29"/>
          <p:cNvSpPr/>
          <p:nvPr/>
        </p:nvSpPr>
        <p:spPr>
          <a:xfrm>
            <a:off x="1404730" y="2690187"/>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11357" y="2690187"/>
            <a:ext cx="8733183" cy="702365"/>
          </a:xfrm>
          <a:prstGeom prst="rect">
            <a:avLst/>
          </a:prstGeom>
          <a:gradFill>
            <a:gsLst>
              <a:gs pos="1000">
                <a:srgbClr val="F4D4BF"/>
              </a:gs>
              <a:gs pos="16000">
                <a:srgbClr val="EE8F4E"/>
              </a:gs>
              <a:gs pos="100000">
                <a:schemeClr val="accent2"/>
              </a:gs>
            </a:gsLst>
            <a:lin ang="108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1358" y="2770961"/>
            <a:ext cx="8733182"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33" name="TextBox 32"/>
          <p:cNvSpPr txBox="1"/>
          <p:nvPr/>
        </p:nvSpPr>
        <p:spPr>
          <a:xfrm>
            <a:off x="1181892" y="3599619"/>
            <a:ext cx="1738591" cy="523220"/>
          </a:xfrm>
          <a:prstGeom prst="rect">
            <a:avLst/>
          </a:prstGeom>
          <a:noFill/>
        </p:spPr>
        <p:txBody>
          <a:bodyPr wrap="square" rtlCol="0">
            <a:spAutoFit/>
          </a:bodyPr>
          <a:lstStyle/>
          <a:p>
            <a:r>
              <a:rPr lang="en-US" sz="2800" b="1" dirty="0"/>
              <a:t>Base</a:t>
            </a:r>
          </a:p>
        </p:txBody>
      </p:sp>
      <p:sp>
        <p:nvSpPr>
          <p:cNvPr id="34" name="TextBox 33"/>
          <p:cNvSpPr txBox="1"/>
          <p:nvPr/>
        </p:nvSpPr>
        <p:spPr>
          <a:xfrm>
            <a:off x="1185001" y="3919972"/>
            <a:ext cx="1987408" cy="523220"/>
          </a:xfrm>
          <a:prstGeom prst="rect">
            <a:avLst/>
          </a:prstGeom>
          <a:noFill/>
        </p:spPr>
        <p:txBody>
          <a:bodyPr wrap="square" rtlCol="0">
            <a:spAutoFit/>
          </a:bodyPr>
          <a:lstStyle/>
          <a:p>
            <a:r>
              <a:rPr lang="en-US" sz="2800" b="1" dirty="0"/>
              <a:t>established</a:t>
            </a:r>
          </a:p>
        </p:txBody>
      </p:sp>
      <p:sp>
        <p:nvSpPr>
          <p:cNvPr id="35" name="Isosceles Triangle 34"/>
          <p:cNvSpPr/>
          <p:nvPr/>
        </p:nvSpPr>
        <p:spPr>
          <a:xfrm>
            <a:off x="1248756" y="341437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0007081" y="348283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89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
        <p:nvSpPr>
          <p:cNvPr id="10" name="Rectangle 9"/>
          <p:cNvSpPr/>
          <p:nvPr/>
        </p:nvSpPr>
        <p:spPr>
          <a:xfrm>
            <a:off x="1411358" y="4737650"/>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11358" y="4737650"/>
            <a:ext cx="6370373" cy="702365"/>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0007081" y="548266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0007081" y="2319945"/>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64559" y="3662834"/>
            <a:ext cx="2764966" cy="523220"/>
          </a:xfrm>
          <a:prstGeom prst="rect">
            <a:avLst/>
          </a:prstGeom>
          <a:noFill/>
        </p:spPr>
        <p:txBody>
          <a:bodyPr wrap="square" rtlCol="0">
            <a:spAutoFit/>
          </a:bodyPr>
          <a:lstStyle/>
          <a:p>
            <a:pPr algn="ctr"/>
            <a:r>
              <a:rPr lang="en-US" sz="2800" b="1" dirty="0">
                <a:solidFill>
                  <a:schemeClr val="bg1"/>
                </a:solidFill>
              </a:rPr>
              <a:t>Self-</a:t>
            </a:r>
          </a:p>
        </p:txBody>
      </p:sp>
      <p:sp>
        <p:nvSpPr>
          <p:cNvPr id="18" name="Isosceles Triangle 17"/>
          <p:cNvSpPr/>
          <p:nvPr/>
        </p:nvSpPr>
        <p:spPr>
          <a:xfrm rot="10800000">
            <a:off x="7602898" y="438512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77750" y="3454799"/>
            <a:ext cx="2764966" cy="523220"/>
          </a:xfrm>
          <a:prstGeom prst="rect">
            <a:avLst/>
          </a:prstGeom>
          <a:noFill/>
        </p:spPr>
        <p:txBody>
          <a:bodyPr wrap="square" rtlCol="0">
            <a:spAutoFit/>
          </a:bodyPr>
          <a:lstStyle/>
          <a:p>
            <a:pPr algn="ctr"/>
            <a:r>
              <a:rPr lang="en-US" sz="2800" b="1" dirty="0">
                <a:solidFill>
                  <a:schemeClr val="bg1"/>
                </a:solidFill>
              </a:rPr>
              <a:t>Sufficient</a:t>
            </a:r>
          </a:p>
        </p:txBody>
      </p:sp>
      <p:sp>
        <p:nvSpPr>
          <p:cNvPr id="20" name="TextBox 19"/>
          <p:cNvSpPr txBox="1"/>
          <p:nvPr/>
        </p:nvSpPr>
        <p:spPr>
          <a:xfrm>
            <a:off x="6371527" y="3793813"/>
            <a:ext cx="2764966" cy="523220"/>
          </a:xfrm>
          <a:prstGeom prst="rect">
            <a:avLst/>
          </a:prstGeom>
          <a:noFill/>
        </p:spPr>
        <p:txBody>
          <a:bodyPr wrap="square" rtlCol="0">
            <a:spAutoFit/>
          </a:bodyPr>
          <a:lstStyle/>
          <a:p>
            <a:pPr algn="ctr"/>
            <a:r>
              <a:rPr lang="en-US" sz="2800" b="1" dirty="0">
                <a:solidFill>
                  <a:schemeClr val="bg1"/>
                </a:solidFill>
              </a:rPr>
              <a:t>supply</a:t>
            </a:r>
          </a:p>
        </p:txBody>
      </p:sp>
      <p:sp>
        <p:nvSpPr>
          <p:cNvPr id="21" name="TextBox 20"/>
          <p:cNvSpPr txBox="1"/>
          <p:nvPr/>
        </p:nvSpPr>
        <p:spPr>
          <a:xfrm>
            <a:off x="8767668" y="3983187"/>
            <a:ext cx="2764966" cy="523220"/>
          </a:xfrm>
          <a:prstGeom prst="rect">
            <a:avLst/>
          </a:prstGeom>
          <a:noFill/>
        </p:spPr>
        <p:txBody>
          <a:bodyPr wrap="square" rtlCol="0">
            <a:spAutoFit/>
          </a:bodyPr>
          <a:lstStyle/>
          <a:p>
            <a:pPr algn="ctr"/>
            <a:r>
              <a:rPr lang="en-US" sz="2800" b="1" dirty="0">
                <a:solidFill>
                  <a:schemeClr val="bg1"/>
                </a:solidFill>
              </a:rPr>
              <a:t>sustaining</a:t>
            </a:r>
          </a:p>
        </p:txBody>
      </p:sp>
      <p:sp>
        <p:nvSpPr>
          <p:cNvPr id="22" name="TextBox 21"/>
          <p:cNvSpPr txBox="1"/>
          <p:nvPr/>
        </p:nvSpPr>
        <p:spPr>
          <a:xfrm>
            <a:off x="7548465" y="4648767"/>
            <a:ext cx="2764966" cy="523220"/>
          </a:xfrm>
          <a:prstGeom prst="rect">
            <a:avLst/>
          </a:prstGeom>
          <a:noFill/>
        </p:spPr>
        <p:txBody>
          <a:bodyPr wrap="square" rtlCol="0">
            <a:spAutoFit/>
          </a:bodyPr>
          <a:lstStyle/>
          <a:p>
            <a:pPr algn="ctr"/>
            <a:r>
              <a:rPr lang="en-US" sz="2800" b="1" dirty="0"/>
              <a:t>Good enough</a:t>
            </a:r>
          </a:p>
        </p:txBody>
      </p:sp>
      <p:sp>
        <p:nvSpPr>
          <p:cNvPr id="23" name="TextBox 22"/>
          <p:cNvSpPr txBox="1"/>
          <p:nvPr/>
        </p:nvSpPr>
        <p:spPr>
          <a:xfrm>
            <a:off x="7551573" y="4959788"/>
            <a:ext cx="2764966" cy="523220"/>
          </a:xfrm>
          <a:prstGeom prst="rect">
            <a:avLst/>
          </a:prstGeom>
          <a:noFill/>
        </p:spPr>
        <p:txBody>
          <a:bodyPr wrap="square" rtlCol="0">
            <a:spAutoFit/>
          </a:bodyPr>
          <a:lstStyle/>
          <a:p>
            <a:pPr algn="ctr"/>
            <a:r>
              <a:rPr lang="en-US" sz="2800" b="1" dirty="0"/>
              <a:t>protocols</a:t>
            </a:r>
          </a:p>
        </p:txBody>
      </p:sp>
      <p:sp>
        <p:nvSpPr>
          <p:cNvPr id="26" name="TextBox 25"/>
          <p:cNvSpPr txBox="1"/>
          <p:nvPr/>
        </p:nvSpPr>
        <p:spPr>
          <a:xfrm>
            <a:off x="8781937" y="1450564"/>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27" name="TextBox 26"/>
          <p:cNvSpPr txBox="1"/>
          <p:nvPr/>
        </p:nvSpPr>
        <p:spPr>
          <a:xfrm>
            <a:off x="8785044" y="1789578"/>
            <a:ext cx="2764966" cy="523220"/>
          </a:xfrm>
          <a:prstGeom prst="rect">
            <a:avLst/>
          </a:prstGeom>
          <a:noFill/>
        </p:spPr>
        <p:txBody>
          <a:bodyPr wrap="square" rtlCol="0">
            <a:spAutoFit/>
          </a:bodyPr>
          <a:lstStyle/>
          <a:p>
            <a:pPr algn="ctr"/>
            <a:r>
              <a:rPr lang="en-US" sz="2800" b="1" dirty="0">
                <a:solidFill>
                  <a:schemeClr val="bg1"/>
                </a:solidFill>
              </a:rPr>
              <a:t>independent</a:t>
            </a:r>
          </a:p>
        </p:txBody>
      </p:sp>
      <p:sp>
        <p:nvSpPr>
          <p:cNvPr id="29" name="TextBox 28"/>
          <p:cNvSpPr txBox="1"/>
          <p:nvPr/>
        </p:nvSpPr>
        <p:spPr>
          <a:xfrm>
            <a:off x="1414466" y="4826805"/>
            <a:ext cx="4075042"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30" name="Rectangle 29"/>
          <p:cNvSpPr/>
          <p:nvPr/>
        </p:nvSpPr>
        <p:spPr>
          <a:xfrm>
            <a:off x="1404730" y="2690187"/>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11357" y="2690187"/>
            <a:ext cx="8733183" cy="702365"/>
          </a:xfrm>
          <a:prstGeom prst="rect">
            <a:avLst/>
          </a:prstGeom>
          <a:gradFill>
            <a:gsLst>
              <a:gs pos="1000">
                <a:srgbClr val="F4D4BF"/>
              </a:gs>
              <a:gs pos="16000">
                <a:srgbClr val="EE8F4E"/>
              </a:gs>
              <a:gs pos="100000">
                <a:schemeClr val="accent2"/>
              </a:gs>
            </a:gsLst>
            <a:lin ang="108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1358" y="2770961"/>
            <a:ext cx="8733182"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33" name="TextBox 32"/>
          <p:cNvSpPr txBox="1"/>
          <p:nvPr/>
        </p:nvSpPr>
        <p:spPr>
          <a:xfrm>
            <a:off x="1181892" y="3599619"/>
            <a:ext cx="1738591" cy="523220"/>
          </a:xfrm>
          <a:prstGeom prst="rect">
            <a:avLst/>
          </a:prstGeom>
          <a:noFill/>
        </p:spPr>
        <p:txBody>
          <a:bodyPr wrap="square" rtlCol="0">
            <a:spAutoFit/>
          </a:bodyPr>
          <a:lstStyle/>
          <a:p>
            <a:r>
              <a:rPr lang="en-US" sz="2800" b="1" dirty="0"/>
              <a:t>Base</a:t>
            </a:r>
          </a:p>
        </p:txBody>
      </p:sp>
      <p:sp>
        <p:nvSpPr>
          <p:cNvPr id="34" name="TextBox 33"/>
          <p:cNvSpPr txBox="1"/>
          <p:nvPr/>
        </p:nvSpPr>
        <p:spPr>
          <a:xfrm>
            <a:off x="1185001" y="3919972"/>
            <a:ext cx="1987408" cy="523220"/>
          </a:xfrm>
          <a:prstGeom prst="rect">
            <a:avLst/>
          </a:prstGeom>
          <a:noFill/>
        </p:spPr>
        <p:txBody>
          <a:bodyPr wrap="square" rtlCol="0">
            <a:spAutoFit/>
          </a:bodyPr>
          <a:lstStyle/>
          <a:p>
            <a:r>
              <a:rPr lang="en-US" sz="2800" b="1" dirty="0"/>
              <a:t>established</a:t>
            </a:r>
          </a:p>
        </p:txBody>
      </p:sp>
      <p:sp>
        <p:nvSpPr>
          <p:cNvPr id="35" name="Isosceles Triangle 34"/>
          <p:cNvSpPr/>
          <p:nvPr/>
        </p:nvSpPr>
        <p:spPr>
          <a:xfrm>
            <a:off x="1248756" y="341437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1281959" y="435976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0007081" y="348283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9998759" y="440647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9971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3377682" y="524739"/>
            <a:ext cx="536368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Sufficient Supply</a:t>
            </a:r>
            <a:endParaRPr lang="en-US" altLang="en-US" sz="4000" dirty="0">
              <a:latin typeface="Century Gothic" panose="020B0502020202020204" pitchFamily="34" charset="0"/>
            </a:endParaRPr>
          </a:p>
        </p:txBody>
      </p:sp>
      <p:sp>
        <p:nvSpPr>
          <p:cNvPr id="10" name="Rectangle 9"/>
          <p:cNvSpPr/>
          <p:nvPr/>
        </p:nvSpPr>
        <p:spPr>
          <a:xfrm>
            <a:off x="1411358" y="4737650"/>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11358" y="4737650"/>
            <a:ext cx="6370373" cy="702365"/>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0007081" y="548266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0007081" y="2319945"/>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64559" y="3662834"/>
            <a:ext cx="2764966" cy="523220"/>
          </a:xfrm>
          <a:prstGeom prst="rect">
            <a:avLst/>
          </a:prstGeom>
          <a:noFill/>
        </p:spPr>
        <p:txBody>
          <a:bodyPr wrap="square" rtlCol="0">
            <a:spAutoFit/>
          </a:bodyPr>
          <a:lstStyle/>
          <a:p>
            <a:pPr algn="ctr"/>
            <a:r>
              <a:rPr lang="en-US" sz="2800" b="1" dirty="0">
                <a:solidFill>
                  <a:schemeClr val="bg1"/>
                </a:solidFill>
              </a:rPr>
              <a:t>Self-</a:t>
            </a:r>
          </a:p>
        </p:txBody>
      </p:sp>
      <p:sp>
        <p:nvSpPr>
          <p:cNvPr id="17" name="Isosceles Triangle 16"/>
          <p:cNvSpPr/>
          <p:nvPr/>
        </p:nvSpPr>
        <p:spPr>
          <a:xfrm>
            <a:off x="7602898" y="548576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7602898" y="438512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77750" y="3454799"/>
            <a:ext cx="2764966" cy="523220"/>
          </a:xfrm>
          <a:prstGeom prst="rect">
            <a:avLst/>
          </a:prstGeom>
          <a:noFill/>
        </p:spPr>
        <p:txBody>
          <a:bodyPr wrap="square" rtlCol="0">
            <a:spAutoFit/>
          </a:bodyPr>
          <a:lstStyle/>
          <a:p>
            <a:pPr algn="ctr"/>
            <a:r>
              <a:rPr lang="en-US" sz="2800" b="1" dirty="0">
                <a:solidFill>
                  <a:schemeClr val="bg1"/>
                </a:solidFill>
              </a:rPr>
              <a:t>Sufficient</a:t>
            </a:r>
          </a:p>
        </p:txBody>
      </p:sp>
      <p:sp>
        <p:nvSpPr>
          <p:cNvPr id="20" name="TextBox 19"/>
          <p:cNvSpPr txBox="1"/>
          <p:nvPr/>
        </p:nvSpPr>
        <p:spPr>
          <a:xfrm>
            <a:off x="6371527" y="3793813"/>
            <a:ext cx="2764966" cy="523220"/>
          </a:xfrm>
          <a:prstGeom prst="rect">
            <a:avLst/>
          </a:prstGeom>
          <a:noFill/>
        </p:spPr>
        <p:txBody>
          <a:bodyPr wrap="square" rtlCol="0">
            <a:spAutoFit/>
          </a:bodyPr>
          <a:lstStyle/>
          <a:p>
            <a:pPr algn="ctr"/>
            <a:r>
              <a:rPr lang="en-US" sz="2800" b="1" dirty="0">
                <a:solidFill>
                  <a:schemeClr val="bg1"/>
                </a:solidFill>
              </a:rPr>
              <a:t>supply</a:t>
            </a:r>
          </a:p>
        </p:txBody>
      </p:sp>
      <p:sp>
        <p:nvSpPr>
          <p:cNvPr id="21" name="TextBox 20"/>
          <p:cNvSpPr txBox="1"/>
          <p:nvPr/>
        </p:nvSpPr>
        <p:spPr>
          <a:xfrm>
            <a:off x="8767668" y="3983187"/>
            <a:ext cx="2764966" cy="523220"/>
          </a:xfrm>
          <a:prstGeom prst="rect">
            <a:avLst/>
          </a:prstGeom>
          <a:noFill/>
        </p:spPr>
        <p:txBody>
          <a:bodyPr wrap="square" rtlCol="0">
            <a:spAutoFit/>
          </a:bodyPr>
          <a:lstStyle/>
          <a:p>
            <a:pPr algn="ctr"/>
            <a:r>
              <a:rPr lang="en-US" sz="2800" b="1" dirty="0">
                <a:solidFill>
                  <a:schemeClr val="bg1"/>
                </a:solidFill>
              </a:rPr>
              <a:t>sustaining</a:t>
            </a:r>
          </a:p>
        </p:txBody>
      </p:sp>
      <p:sp>
        <p:nvSpPr>
          <p:cNvPr id="22" name="TextBox 21"/>
          <p:cNvSpPr txBox="1"/>
          <p:nvPr/>
        </p:nvSpPr>
        <p:spPr>
          <a:xfrm>
            <a:off x="7548465" y="4648767"/>
            <a:ext cx="2764966" cy="523220"/>
          </a:xfrm>
          <a:prstGeom prst="rect">
            <a:avLst/>
          </a:prstGeom>
          <a:noFill/>
        </p:spPr>
        <p:txBody>
          <a:bodyPr wrap="square" rtlCol="0">
            <a:spAutoFit/>
          </a:bodyPr>
          <a:lstStyle/>
          <a:p>
            <a:pPr algn="ctr"/>
            <a:r>
              <a:rPr lang="en-US" sz="2800" b="1" dirty="0"/>
              <a:t>Good enough</a:t>
            </a:r>
          </a:p>
        </p:txBody>
      </p:sp>
      <p:sp>
        <p:nvSpPr>
          <p:cNvPr id="23" name="TextBox 22"/>
          <p:cNvSpPr txBox="1"/>
          <p:nvPr/>
        </p:nvSpPr>
        <p:spPr>
          <a:xfrm>
            <a:off x="7551573" y="4959788"/>
            <a:ext cx="2764966" cy="523220"/>
          </a:xfrm>
          <a:prstGeom prst="rect">
            <a:avLst/>
          </a:prstGeom>
          <a:noFill/>
        </p:spPr>
        <p:txBody>
          <a:bodyPr wrap="square" rtlCol="0">
            <a:spAutoFit/>
          </a:bodyPr>
          <a:lstStyle/>
          <a:p>
            <a:pPr algn="ctr"/>
            <a:r>
              <a:rPr lang="en-US" sz="2800" b="1" dirty="0"/>
              <a:t>protocols</a:t>
            </a:r>
          </a:p>
        </p:txBody>
      </p:sp>
      <p:sp>
        <p:nvSpPr>
          <p:cNvPr id="26" name="TextBox 25"/>
          <p:cNvSpPr txBox="1"/>
          <p:nvPr/>
        </p:nvSpPr>
        <p:spPr>
          <a:xfrm>
            <a:off x="8781937" y="1450564"/>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27" name="TextBox 26"/>
          <p:cNvSpPr txBox="1"/>
          <p:nvPr/>
        </p:nvSpPr>
        <p:spPr>
          <a:xfrm>
            <a:off x="8785044" y="1789578"/>
            <a:ext cx="2764966" cy="523220"/>
          </a:xfrm>
          <a:prstGeom prst="rect">
            <a:avLst/>
          </a:prstGeom>
          <a:noFill/>
        </p:spPr>
        <p:txBody>
          <a:bodyPr wrap="square" rtlCol="0">
            <a:spAutoFit/>
          </a:bodyPr>
          <a:lstStyle/>
          <a:p>
            <a:pPr algn="ctr"/>
            <a:r>
              <a:rPr lang="en-US" sz="2800" b="1" dirty="0">
                <a:solidFill>
                  <a:schemeClr val="bg1"/>
                </a:solidFill>
              </a:rPr>
              <a:t>independent</a:t>
            </a:r>
          </a:p>
        </p:txBody>
      </p:sp>
      <p:sp>
        <p:nvSpPr>
          <p:cNvPr id="29" name="TextBox 28"/>
          <p:cNvSpPr txBox="1"/>
          <p:nvPr/>
        </p:nvSpPr>
        <p:spPr>
          <a:xfrm>
            <a:off x="1414466" y="4826805"/>
            <a:ext cx="4075042"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30" name="Rectangle 29"/>
          <p:cNvSpPr/>
          <p:nvPr/>
        </p:nvSpPr>
        <p:spPr>
          <a:xfrm>
            <a:off x="1404730" y="2690187"/>
            <a:ext cx="8733183" cy="702365"/>
          </a:xfrm>
          <a:prstGeom prst="rect">
            <a:avLst/>
          </a:prstGeom>
          <a:gradFill flip="none" rotWithShape="1">
            <a:gsLst>
              <a:gs pos="0">
                <a:schemeClr val="accent1">
                  <a:lumMod val="5000"/>
                  <a:lumOff val="95000"/>
                </a:schemeClr>
              </a:gs>
              <a:gs pos="100000">
                <a:schemeClr val="tx1"/>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11357" y="2690187"/>
            <a:ext cx="8733183" cy="702365"/>
          </a:xfrm>
          <a:prstGeom prst="rect">
            <a:avLst/>
          </a:prstGeom>
          <a:gradFill>
            <a:gsLst>
              <a:gs pos="1000">
                <a:srgbClr val="F4D4BF"/>
              </a:gs>
              <a:gs pos="16000">
                <a:srgbClr val="EE8F4E"/>
              </a:gs>
              <a:gs pos="100000">
                <a:schemeClr val="accent2"/>
              </a:gs>
            </a:gsLst>
            <a:lin ang="108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1358" y="2770961"/>
            <a:ext cx="8733182" cy="523220"/>
          </a:xfrm>
          <a:prstGeom prst="rect">
            <a:avLst/>
          </a:prstGeom>
          <a:noFill/>
        </p:spPr>
        <p:txBody>
          <a:bodyPr wrap="square" rtlCol="0">
            <a:spAutoFit/>
          </a:bodyPr>
          <a:lstStyle/>
          <a:p>
            <a:pPr algn="ctr"/>
            <a:r>
              <a:rPr lang="en-US" sz="2800" b="1" dirty="0">
                <a:solidFill>
                  <a:schemeClr val="bg1"/>
                </a:solidFill>
              </a:rPr>
              <a:t>Earth supply</a:t>
            </a:r>
          </a:p>
        </p:txBody>
      </p:sp>
      <p:sp>
        <p:nvSpPr>
          <p:cNvPr id="33" name="TextBox 32"/>
          <p:cNvSpPr txBox="1"/>
          <p:nvPr/>
        </p:nvSpPr>
        <p:spPr>
          <a:xfrm>
            <a:off x="1181892" y="3599619"/>
            <a:ext cx="1738591" cy="523220"/>
          </a:xfrm>
          <a:prstGeom prst="rect">
            <a:avLst/>
          </a:prstGeom>
          <a:noFill/>
        </p:spPr>
        <p:txBody>
          <a:bodyPr wrap="square" rtlCol="0">
            <a:spAutoFit/>
          </a:bodyPr>
          <a:lstStyle/>
          <a:p>
            <a:r>
              <a:rPr lang="en-US" sz="2800" b="1" dirty="0"/>
              <a:t>Base</a:t>
            </a:r>
          </a:p>
        </p:txBody>
      </p:sp>
      <p:sp>
        <p:nvSpPr>
          <p:cNvPr id="34" name="TextBox 33"/>
          <p:cNvSpPr txBox="1"/>
          <p:nvPr/>
        </p:nvSpPr>
        <p:spPr>
          <a:xfrm>
            <a:off x="1185001" y="3919972"/>
            <a:ext cx="1987408" cy="523220"/>
          </a:xfrm>
          <a:prstGeom prst="rect">
            <a:avLst/>
          </a:prstGeom>
          <a:noFill/>
        </p:spPr>
        <p:txBody>
          <a:bodyPr wrap="square" rtlCol="0">
            <a:spAutoFit/>
          </a:bodyPr>
          <a:lstStyle/>
          <a:p>
            <a:r>
              <a:rPr lang="en-US" sz="2800" b="1" dirty="0"/>
              <a:t>established</a:t>
            </a:r>
          </a:p>
        </p:txBody>
      </p:sp>
      <p:sp>
        <p:nvSpPr>
          <p:cNvPr id="35" name="Isosceles Triangle 34"/>
          <p:cNvSpPr/>
          <p:nvPr/>
        </p:nvSpPr>
        <p:spPr>
          <a:xfrm>
            <a:off x="1248756" y="3414370"/>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1281959" y="435976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0007081" y="3482839"/>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9998759" y="4406478"/>
            <a:ext cx="314672" cy="287891"/>
          </a:xfrm>
          <a:prstGeom prst="triangl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371527" y="5832843"/>
            <a:ext cx="2768073" cy="862234"/>
            <a:chOff x="6371527" y="5832843"/>
            <a:chExt cx="2768073" cy="862234"/>
          </a:xfrm>
        </p:grpSpPr>
        <p:sp>
          <p:nvSpPr>
            <p:cNvPr id="39" name="TextBox 38"/>
            <p:cNvSpPr txBox="1"/>
            <p:nvPr/>
          </p:nvSpPr>
          <p:spPr>
            <a:xfrm>
              <a:off x="6371527" y="5832843"/>
              <a:ext cx="2764966" cy="523220"/>
            </a:xfrm>
            <a:prstGeom prst="rect">
              <a:avLst/>
            </a:prstGeom>
            <a:noFill/>
          </p:spPr>
          <p:txBody>
            <a:bodyPr wrap="square" rtlCol="0">
              <a:spAutoFit/>
            </a:bodyPr>
            <a:lstStyle/>
            <a:p>
              <a:pPr algn="ctr"/>
              <a:r>
                <a:rPr lang="en-US" sz="2800" b="1" dirty="0">
                  <a:solidFill>
                    <a:schemeClr val="bg1"/>
                  </a:solidFill>
                </a:rPr>
                <a:t>Earth</a:t>
              </a:r>
            </a:p>
          </p:txBody>
        </p:sp>
        <p:sp>
          <p:nvSpPr>
            <p:cNvPr id="40" name="TextBox 39"/>
            <p:cNvSpPr txBox="1"/>
            <p:nvPr/>
          </p:nvSpPr>
          <p:spPr>
            <a:xfrm>
              <a:off x="6374634" y="6171857"/>
              <a:ext cx="2764966" cy="523220"/>
            </a:xfrm>
            <a:prstGeom prst="rect">
              <a:avLst/>
            </a:prstGeom>
            <a:noFill/>
          </p:spPr>
          <p:txBody>
            <a:bodyPr wrap="square" rtlCol="0">
              <a:spAutoFit/>
            </a:bodyPr>
            <a:lstStyle/>
            <a:p>
              <a:pPr algn="ctr"/>
              <a:r>
                <a:rPr lang="en-US" sz="2800" b="1" dirty="0">
                  <a:solidFill>
                    <a:schemeClr val="bg1"/>
                  </a:solidFill>
                </a:rPr>
                <a:t>independent</a:t>
              </a:r>
            </a:p>
          </p:txBody>
        </p:sp>
      </p:grpSp>
    </p:spTree>
    <p:extLst>
      <p:ext uri="{BB962C8B-B14F-4D97-AF65-F5344CB8AC3E}">
        <p14:creationId xmlns:p14="http://schemas.microsoft.com/office/powerpoint/2010/main" val="1575571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8311"/>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718457" y="2568567"/>
            <a:ext cx="10755086" cy="1720802"/>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2631485"/>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How Soon Could a Base Become Completely 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1077156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781878" y="524739"/>
            <a:ext cx="10555294" cy="175202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How Soon Could a Base Become Completely Earth Independence?</a:t>
            </a:r>
            <a:endParaRPr lang="en-US" altLang="en-US" sz="4000" dirty="0">
              <a:latin typeface="Century Gothic" panose="020B0502020202020204" pitchFamily="34" charset="0"/>
            </a:endParaRPr>
          </a:p>
        </p:txBody>
      </p:sp>
      <p:sp>
        <p:nvSpPr>
          <p:cNvPr id="10" name="Rounded Rectangle 9"/>
          <p:cNvSpPr/>
          <p:nvPr/>
        </p:nvSpPr>
        <p:spPr>
          <a:xfrm>
            <a:off x="622852" y="2879808"/>
            <a:ext cx="10913103" cy="3315595"/>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1" name="Rectangle 10"/>
          <p:cNvSpPr/>
          <p:nvPr/>
        </p:nvSpPr>
        <p:spPr>
          <a:xfrm>
            <a:off x="901148" y="4589237"/>
            <a:ext cx="10436024" cy="769441"/>
          </a:xfrm>
          <a:prstGeom prst="rect">
            <a:avLst/>
          </a:prstGeom>
        </p:spPr>
        <p:txBody>
          <a:bodyPr wrap="square">
            <a:spAutoFit/>
          </a:bodyPr>
          <a:lstStyle/>
          <a:p>
            <a:pPr marL="571500" indent="-571500">
              <a:buFont typeface="Arial" panose="020B0604020202020204" pitchFamily="34" charset="0"/>
              <a:buChar char="•"/>
            </a:pPr>
            <a:r>
              <a:rPr lang="en-US" sz="4400" b="1" dirty="0"/>
              <a:t>Generation doubling time = 20 years.</a:t>
            </a:r>
          </a:p>
        </p:txBody>
      </p:sp>
      <p:sp>
        <p:nvSpPr>
          <p:cNvPr id="12" name="Rectangle 11"/>
          <p:cNvSpPr/>
          <p:nvPr/>
        </p:nvSpPr>
        <p:spPr>
          <a:xfrm>
            <a:off x="901148" y="5297454"/>
            <a:ext cx="10436024" cy="769441"/>
          </a:xfrm>
          <a:prstGeom prst="rect">
            <a:avLst/>
          </a:prstGeom>
        </p:spPr>
        <p:txBody>
          <a:bodyPr wrap="square">
            <a:spAutoFit/>
          </a:bodyPr>
          <a:lstStyle/>
          <a:p>
            <a:pPr marL="571500" indent="-571500">
              <a:buFont typeface="Arial" panose="020B0604020202020204" pitchFamily="34" charset="0"/>
              <a:buChar char="•"/>
            </a:pPr>
            <a:r>
              <a:rPr lang="en-US" sz="4400" b="1" dirty="0"/>
              <a:t>FTEs required to double everything.</a:t>
            </a:r>
          </a:p>
        </p:txBody>
      </p:sp>
      <p:sp>
        <p:nvSpPr>
          <p:cNvPr id="15" name="Rectangle 14">
            <a:extLst>
              <a:ext uri="{FF2B5EF4-FFF2-40B4-BE49-F238E27FC236}">
                <a16:creationId xmlns:a16="http://schemas.microsoft.com/office/drawing/2014/main" id="{01CCB05E-F73B-428A-BD86-D6E898E278E0}"/>
              </a:ext>
            </a:extLst>
          </p:cNvPr>
          <p:cNvSpPr/>
          <p:nvPr/>
        </p:nvSpPr>
        <p:spPr>
          <a:xfrm>
            <a:off x="898100" y="3132293"/>
            <a:ext cx="10436024" cy="769441"/>
          </a:xfrm>
          <a:prstGeom prst="rect">
            <a:avLst/>
          </a:prstGeom>
        </p:spPr>
        <p:txBody>
          <a:bodyPr wrap="square">
            <a:spAutoFit/>
          </a:bodyPr>
          <a:lstStyle/>
          <a:p>
            <a:pPr marL="571500" indent="-571500">
              <a:buFont typeface="Arial" panose="020B0604020202020204" pitchFamily="34" charset="0"/>
              <a:buChar char="•"/>
            </a:pPr>
            <a:r>
              <a:rPr lang="en-US" sz="4400" b="1" dirty="0"/>
              <a:t>Unclear at this point.</a:t>
            </a:r>
          </a:p>
        </p:txBody>
      </p:sp>
      <p:sp>
        <p:nvSpPr>
          <p:cNvPr id="16" name="Rectangle 15">
            <a:extLst>
              <a:ext uri="{FF2B5EF4-FFF2-40B4-BE49-F238E27FC236}">
                <a16:creationId xmlns:a16="http://schemas.microsoft.com/office/drawing/2014/main" id="{96C445CD-141E-45FC-BECB-278764B3CD03}"/>
              </a:ext>
            </a:extLst>
          </p:cNvPr>
          <p:cNvSpPr/>
          <p:nvPr/>
        </p:nvSpPr>
        <p:spPr>
          <a:xfrm>
            <a:off x="904196" y="3805901"/>
            <a:ext cx="10436024" cy="769441"/>
          </a:xfrm>
          <a:prstGeom prst="rect">
            <a:avLst/>
          </a:prstGeom>
        </p:spPr>
        <p:txBody>
          <a:bodyPr wrap="square">
            <a:spAutoFit/>
          </a:bodyPr>
          <a:lstStyle/>
          <a:p>
            <a:pPr marL="571500" indent="-571500">
              <a:buFont typeface="Arial" panose="020B0604020202020204" pitchFamily="34" charset="0"/>
              <a:buChar char="•"/>
            </a:pPr>
            <a:r>
              <a:rPr lang="en-US" sz="4400" b="1" dirty="0"/>
              <a:t>Need a itemization &amp; production ideas.</a:t>
            </a:r>
          </a:p>
        </p:txBody>
      </p:sp>
    </p:spTree>
    <p:extLst>
      <p:ext uri="{BB962C8B-B14F-4D97-AF65-F5344CB8AC3E}">
        <p14:creationId xmlns:p14="http://schemas.microsoft.com/office/powerpoint/2010/main" val="5965129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430731" y="1735491"/>
            <a:ext cx="11260525" cy="4963889"/>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5" name="Rounded Rectangle 3">
            <a:extLst>
              <a:ext uri="{FF2B5EF4-FFF2-40B4-BE49-F238E27FC236}">
                <a16:creationId xmlns:a16="http://schemas.microsoft.com/office/drawing/2014/main" id="{73388C26-58D1-4A47-81CF-69DB01506EA4}"/>
              </a:ext>
            </a:extLst>
          </p:cNvPr>
          <p:cNvSpPr/>
          <p:nvPr/>
        </p:nvSpPr>
        <p:spPr>
          <a:xfrm>
            <a:off x="3974842" y="507012"/>
            <a:ext cx="424231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569930"/>
            <a:ext cx="12191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Conclusions</a:t>
            </a:r>
            <a:endParaRPr lang="en-US" altLang="en-US" sz="4000" dirty="0">
              <a:latin typeface="Century Gothic" panose="020B0502020202020204" pitchFamily="34" charset="0"/>
            </a:endParaRPr>
          </a:p>
        </p:txBody>
      </p:sp>
      <p:sp>
        <p:nvSpPr>
          <p:cNvPr id="8" name="TextBox 3"/>
          <p:cNvSpPr txBox="1">
            <a:spLocks noChangeArrowheads="1"/>
          </p:cNvSpPr>
          <p:nvPr/>
        </p:nvSpPr>
        <p:spPr bwMode="auto">
          <a:xfrm>
            <a:off x="1100535" y="4929962"/>
            <a:ext cx="422724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Percent mass independence is a useful measure of Earth independence.</a:t>
            </a:r>
          </a:p>
        </p:txBody>
      </p:sp>
      <p:sp>
        <p:nvSpPr>
          <p:cNvPr id="7" name="TextBox 3"/>
          <p:cNvSpPr txBox="1">
            <a:spLocks noChangeArrowheads="1"/>
          </p:cNvSpPr>
          <p:nvPr/>
        </p:nvSpPr>
        <p:spPr bwMode="auto">
          <a:xfrm>
            <a:off x="6083553" y="1965390"/>
            <a:ext cx="530911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The ISRU areas are largely known with ideas for how they can be achieved.</a:t>
            </a:r>
          </a:p>
        </p:txBody>
      </p:sp>
      <p:sp>
        <p:nvSpPr>
          <p:cNvPr id="2" name="Oval 1"/>
          <p:cNvSpPr>
            <a:spLocks noChangeAspect="1"/>
          </p:cNvSpPr>
          <p:nvPr/>
        </p:nvSpPr>
        <p:spPr>
          <a:xfrm>
            <a:off x="5902366" y="2164703"/>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5905473" y="361406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905476" y="4687082"/>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908583" y="5819194"/>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950930" y="216781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954037" y="4027717"/>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954040" y="5100738"/>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
          <p:cNvSpPr txBox="1">
            <a:spLocks noChangeArrowheads="1"/>
          </p:cNvSpPr>
          <p:nvPr/>
        </p:nvSpPr>
        <p:spPr bwMode="auto">
          <a:xfrm>
            <a:off x="6083553" y="5569204"/>
            <a:ext cx="530911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“Sufficient supply” can result in an earlier complete independence.</a:t>
            </a:r>
          </a:p>
        </p:txBody>
      </p:sp>
      <p:sp>
        <p:nvSpPr>
          <p:cNvPr id="20" name="TextBox 3"/>
          <p:cNvSpPr txBox="1">
            <a:spLocks noChangeArrowheads="1"/>
          </p:cNvSpPr>
          <p:nvPr/>
        </p:nvSpPr>
        <p:spPr bwMode="auto">
          <a:xfrm>
            <a:off x="6083553" y="4493441"/>
            <a:ext cx="530911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Complete Earth independence might be possible fairly early or not.</a:t>
            </a:r>
          </a:p>
        </p:txBody>
      </p:sp>
      <p:sp>
        <p:nvSpPr>
          <p:cNvPr id="21" name="TextBox 3"/>
          <p:cNvSpPr txBox="1">
            <a:spLocks noChangeArrowheads="1"/>
          </p:cNvSpPr>
          <p:nvPr/>
        </p:nvSpPr>
        <p:spPr bwMode="auto">
          <a:xfrm>
            <a:off x="6083553" y="3435603"/>
            <a:ext cx="530911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High degrees of Earth independence is possible fairly early on.</a:t>
            </a:r>
          </a:p>
        </p:txBody>
      </p:sp>
      <p:sp>
        <p:nvSpPr>
          <p:cNvPr id="22" name="TextBox 3"/>
          <p:cNvSpPr txBox="1">
            <a:spLocks noChangeArrowheads="1"/>
          </p:cNvSpPr>
          <p:nvPr/>
        </p:nvSpPr>
        <p:spPr bwMode="auto">
          <a:xfrm>
            <a:off x="1100535" y="1971612"/>
            <a:ext cx="422724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Earth independence is the degree to which a base / colony doesn’t have to be supplied from Earth.</a:t>
            </a:r>
          </a:p>
        </p:txBody>
      </p:sp>
      <p:sp>
        <p:nvSpPr>
          <p:cNvPr id="23" name="TextBox 3"/>
          <p:cNvSpPr txBox="1">
            <a:spLocks noChangeArrowheads="1"/>
          </p:cNvSpPr>
          <p:nvPr/>
        </p:nvSpPr>
        <p:spPr bwMode="auto">
          <a:xfrm>
            <a:off x="1100536" y="3836278"/>
            <a:ext cx="42272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600" dirty="0">
                <a:latin typeface="Candara" panose="020E0502030303020204" pitchFamily="34" charset="0"/>
              </a:rPr>
              <a:t>Advantages are reduced costs and survival.</a:t>
            </a:r>
          </a:p>
        </p:txBody>
      </p:sp>
    </p:spTree>
    <p:extLst>
      <p:ext uri="{BB962C8B-B14F-4D97-AF65-F5344CB8AC3E}">
        <p14:creationId xmlns:p14="http://schemas.microsoft.com/office/powerpoint/2010/main" val="5762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animBg="1"/>
      <p:bldP spid="9" grpId="0" animBg="1"/>
      <p:bldP spid="10" grpId="0" animBg="1"/>
      <p:bldP spid="11" grpId="0" animBg="1"/>
      <p:bldP spid="12" grpId="0" animBg="1"/>
      <p:bldP spid="17" grpId="0" animBg="1"/>
      <p:bldP spid="18" grpId="0" animBg="1"/>
      <p:bldP spid="19" grpId="0"/>
      <p:bldP spid="20" grpId="0"/>
      <p:bldP spid="21"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33000"/>
                    </a14:imgEffect>
                  </a14:imgLayer>
                </a14:imgProps>
              </a:ext>
            </a:extLst>
          </a:blip>
          <a:srcRect t="11236" r="3546" b="34784"/>
          <a:stretch/>
        </p:blipFill>
        <p:spPr>
          <a:xfrm>
            <a:off x="0" y="0"/>
            <a:ext cx="12192000" cy="6857999"/>
          </a:xfrm>
          <a:prstGeom prst="rect">
            <a:avLst/>
          </a:prstGeom>
        </p:spPr>
      </p:pic>
      <p:pic>
        <p:nvPicPr>
          <p:cNvPr id="37890" name="Picture 2" descr="https://sueellenwelfonderauthor.files.wordpress.com/2013/05/a-cat-cute-standing-kitten-bugging-for-a-second.jpg"/>
          <p:cNvPicPr>
            <a:picLocks noChangeAspect="1" noChangeArrowheads="1"/>
          </p:cNvPicPr>
          <p:nvPr/>
        </p:nvPicPr>
        <p:blipFill rotWithShape="1">
          <a:blip r:embed="rId4">
            <a:extLst>
              <a:ext uri="{28A0092B-C50C-407E-A947-70E740481C1C}">
                <a14:useLocalDpi xmlns:a14="http://schemas.microsoft.com/office/drawing/2010/main" val="0"/>
              </a:ext>
            </a:extLst>
          </a:blip>
          <a:srcRect t="5830" b="5480"/>
          <a:stretch/>
        </p:blipFill>
        <p:spPr bwMode="auto">
          <a:xfrm>
            <a:off x="6588968" y="407768"/>
            <a:ext cx="3581400" cy="3573626"/>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Box 2"/>
          <p:cNvSpPr txBox="1">
            <a:spLocks noChangeArrowheads="1"/>
          </p:cNvSpPr>
          <p:nvPr/>
        </p:nvSpPr>
        <p:spPr bwMode="auto">
          <a:xfrm>
            <a:off x="1524001" y="1524000"/>
            <a:ext cx="49530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a:solidFill>
                  <a:schemeClr val="bg1"/>
                </a:solidFill>
                <a:ea typeface="MS PGothic" panose="020B0600070205080204" pitchFamily="34" charset="-128"/>
              </a:rPr>
              <a:t>Thank you for </a:t>
            </a:r>
            <a:br>
              <a:rPr lang="en-US" altLang="en-US" sz="5400" b="1" dirty="0">
                <a:solidFill>
                  <a:schemeClr val="bg1"/>
                </a:solidFill>
                <a:ea typeface="MS PGothic" panose="020B0600070205080204" pitchFamily="34" charset="-128"/>
              </a:rPr>
            </a:br>
            <a:r>
              <a:rPr lang="en-US" altLang="en-US" sz="5400" b="1" dirty="0">
                <a:solidFill>
                  <a:schemeClr val="bg1"/>
                </a:solidFill>
                <a:ea typeface="MS PGothic" panose="020B0600070205080204" pitchFamily="34" charset="-128"/>
              </a:rPr>
              <a:t>your attention</a:t>
            </a:r>
          </a:p>
        </p:txBody>
      </p:sp>
      <p:pic>
        <p:nvPicPr>
          <p:cNvPr id="11" name="Picture 2" descr="C:\Users\llulibpub\Desktop\plata_doug.jpg"/>
          <p:cNvPicPr>
            <a:picLocks noChangeAspect="1" noChangeArrowheads="1"/>
          </p:cNvPicPr>
          <p:nvPr/>
        </p:nvPicPr>
        <p:blipFill>
          <a:blip r:embed="rId5">
            <a:extLst>
              <a:ext uri="{28A0092B-C50C-407E-A947-70E740481C1C}">
                <a14:useLocalDpi xmlns:a14="http://schemas.microsoft.com/office/drawing/2010/main" val="0"/>
              </a:ext>
            </a:extLst>
          </a:blip>
          <a:srcRect b="9280"/>
          <a:stretch>
            <a:fillRect/>
          </a:stretch>
        </p:blipFill>
        <p:spPr bwMode="auto">
          <a:xfrm>
            <a:off x="4460824" y="4271865"/>
            <a:ext cx="1681163" cy="2006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5"/>
          <p:cNvSpPr txBox="1">
            <a:spLocks noChangeArrowheads="1"/>
          </p:cNvSpPr>
          <p:nvPr/>
        </p:nvSpPr>
        <p:spPr bwMode="auto">
          <a:xfrm>
            <a:off x="6448373" y="4203979"/>
            <a:ext cx="552195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chemeClr val="bg1"/>
                </a:solidFill>
                <a:latin typeface="Century Gothic" panose="020B0502020202020204" pitchFamily="34" charset="0"/>
              </a:rPr>
              <a:t>DOUG PLATA</a:t>
            </a:r>
            <a:r>
              <a:rPr lang="en-US" altLang="en-US" sz="2400" b="1" dirty="0">
                <a:solidFill>
                  <a:schemeClr val="bg1"/>
                </a:solidFill>
                <a:latin typeface="Century Gothic" panose="020B0502020202020204" pitchFamily="34" charset="0"/>
              </a:rPr>
              <a:t> MD, MPH</a:t>
            </a:r>
            <a:endParaRPr lang="en-US" altLang="en-US" b="1" dirty="0">
              <a:solidFill>
                <a:schemeClr val="bg1"/>
              </a:solidFill>
              <a:latin typeface="Century Gothic" panose="020B0502020202020204" pitchFamily="34" charset="0"/>
            </a:endParaRPr>
          </a:p>
          <a:p>
            <a:pPr eaLnBrk="1" hangingPunct="1">
              <a:spcBef>
                <a:spcPct val="0"/>
              </a:spcBef>
              <a:buFontTx/>
              <a:buNone/>
            </a:pPr>
            <a:r>
              <a:rPr lang="en-US" altLang="en-US" sz="2400" dirty="0">
                <a:solidFill>
                  <a:schemeClr val="bg1"/>
                </a:solidFill>
                <a:latin typeface="Century Gothic" panose="020B0502020202020204" pitchFamily="34" charset="0"/>
              </a:rPr>
              <a:t>President &amp; Founder,</a:t>
            </a:r>
          </a:p>
          <a:p>
            <a:pPr eaLnBrk="1" hangingPunct="1">
              <a:spcBef>
                <a:spcPct val="0"/>
              </a:spcBef>
              <a:buFontTx/>
              <a:buNone/>
            </a:pPr>
            <a:r>
              <a:rPr lang="en-US" altLang="en-US" sz="2400" dirty="0">
                <a:solidFill>
                  <a:schemeClr val="bg1"/>
                </a:solidFill>
                <a:latin typeface="Century Gothic" panose="020B0502020202020204" pitchFamily="34" charset="0"/>
              </a:rPr>
              <a:t>The Space Development Network</a:t>
            </a:r>
          </a:p>
          <a:p>
            <a:pPr eaLnBrk="1" hangingPunct="1">
              <a:spcBef>
                <a:spcPct val="0"/>
              </a:spcBef>
              <a:buFontTx/>
              <a:buNone/>
            </a:pPr>
            <a:r>
              <a:rPr lang="en-US" altLang="en-US" sz="2400" dirty="0">
                <a:solidFill>
                  <a:schemeClr val="accent2">
                    <a:lumMod val="60000"/>
                    <a:lumOff val="40000"/>
                  </a:schemeClr>
                </a:solidFill>
                <a:latin typeface="Century Gothic" panose="020B0502020202020204" pitchFamily="34" charset="0"/>
              </a:rPr>
              <a:t>SpaceDevelopment.org</a:t>
            </a:r>
          </a:p>
          <a:p>
            <a:pPr eaLnBrk="1" hangingPunct="1">
              <a:spcBef>
                <a:spcPct val="0"/>
              </a:spcBef>
              <a:buFontTx/>
              <a:buNone/>
            </a:pPr>
            <a:r>
              <a:rPr lang="en-US" altLang="en-US" sz="2400" dirty="0">
                <a:solidFill>
                  <a:schemeClr val="bg1"/>
                </a:solidFill>
                <a:latin typeface="Century Gothic" panose="020B0502020202020204" pitchFamily="34" charset="0"/>
              </a:rPr>
              <a:t>DevelopSpace1@gmail.com</a:t>
            </a:r>
            <a:br>
              <a:rPr lang="en-US" altLang="en-US" sz="2400" dirty="0">
                <a:solidFill>
                  <a:schemeClr val="bg1"/>
                </a:solidFill>
                <a:latin typeface="Century Gothic" panose="020B0502020202020204" pitchFamily="34" charset="0"/>
              </a:rPr>
            </a:br>
            <a:endParaRPr lang="en-US" altLang="en-US" sz="2400" dirty="0">
              <a:solidFill>
                <a:schemeClr val="bg1"/>
              </a:solidFill>
              <a:latin typeface="Century Gothic" panose="020B0502020202020204" pitchFamily="34" charset="0"/>
            </a:endParaRPr>
          </a:p>
        </p:txBody>
      </p:sp>
      <p:sp>
        <p:nvSpPr>
          <p:cNvPr id="13" name="Slide Number Placeholder 2"/>
          <p:cNvSpPr>
            <a:spLocks noGrp="1"/>
          </p:cNvSpPr>
          <p:nvPr>
            <p:ph type="sldNum" sz="quarter" idx="12"/>
          </p:nvPr>
        </p:nvSpPr>
        <p:spPr>
          <a:xfrm>
            <a:off x="7978840" y="6132416"/>
            <a:ext cx="2057400" cy="365125"/>
          </a:xfrm>
        </p:spPr>
        <p:txBody>
          <a:bodyPr/>
          <a:lstStyle/>
          <a:p>
            <a:fld id="{885615EC-2FFF-46A6-A166-76F25BC45670}" type="slidenum">
              <a:rPr lang="en-US" smtClean="0"/>
              <a:t>49</a:t>
            </a:fld>
            <a:endParaRPr lang="en-US"/>
          </a:p>
        </p:txBody>
      </p:sp>
    </p:spTree>
    <p:extLst>
      <p:ext uri="{BB962C8B-B14F-4D97-AF65-F5344CB8AC3E}">
        <p14:creationId xmlns:p14="http://schemas.microsoft.com/office/powerpoint/2010/main" val="3931638606"/>
      </p:ext>
    </p:extLst>
  </p:cSld>
  <p:clrMapOvr>
    <a:masterClrMapping/>
  </p:clrMapOvr>
  <mc:AlternateContent xmlns:mc="http://schemas.openxmlformats.org/markup-compatibility/2006" xmlns:p14="http://schemas.microsoft.com/office/powerpoint/2010/main">
    <mc:Choice Requires="p14">
      <p:transition spd="slow" p14:dur="2000" advTm="8449"/>
    </mc:Choice>
    <mc:Fallback xmlns="">
      <p:transition spd="slow" advTm="84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1172095" y="3050703"/>
            <a:ext cx="9847810"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311362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What is “Earth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843590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5902366" y="2164703"/>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5905473" y="361406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905476" y="4687082"/>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908583" y="5819194"/>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950930" y="216781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954037" y="4027717"/>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954040" y="5100738"/>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3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504604" y="524739"/>
            <a:ext cx="9109842"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What is Earth Independence?</a:t>
            </a:r>
            <a:endParaRPr lang="en-US" altLang="en-US" sz="4000" dirty="0">
              <a:latin typeface="Century Gothic" panose="020B0502020202020204" pitchFamily="34" charset="0"/>
            </a:endParaRPr>
          </a:p>
        </p:txBody>
      </p:sp>
      <p:grpSp>
        <p:nvGrpSpPr>
          <p:cNvPr id="2" name="Group 1"/>
          <p:cNvGrpSpPr/>
          <p:nvPr/>
        </p:nvGrpSpPr>
        <p:grpSpPr>
          <a:xfrm>
            <a:off x="6020540" y="2170805"/>
            <a:ext cx="5454503" cy="4113037"/>
            <a:chOff x="6020540" y="2170805"/>
            <a:chExt cx="5454503" cy="4113037"/>
          </a:xfrm>
        </p:grpSpPr>
        <p:sp>
          <p:nvSpPr>
            <p:cNvPr id="10" name="Rounded Rectangle 9"/>
            <p:cNvSpPr/>
            <p:nvPr/>
          </p:nvSpPr>
          <p:spPr>
            <a:xfrm>
              <a:off x="6020540" y="2170805"/>
              <a:ext cx="5454503" cy="4113037"/>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1" name="Rectangle 10"/>
            <p:cNvSpPr/>
            <p:nvPr/>
          </p:nvSpPr>
          <p:spPr>
            <a:xfrm>
              <a:off x="6304373" y="2353186"/>
              <a:ext cx="5018567" cy="3847207"/>
            </a:xfrm>
            <a:prstGeom prst="rect">
              <a:avLst/>
            </a:prstGeom>
          </p:spPr>
          <p:txBody>
            <a:bodyPr wrap="square">
              <a:spAutoFit/>
            </a:bodyPr>
            <a:lstStyle/>
            <a:p>
              <a:r>
                <a:rPr lang="en-US" sz="3200" b="1" dirty="0"/>
                <a:t>Earth Independence:</a:t>
              </a:r>
            </a:p>
            <a:p>
              <a:endParaRPr lang="en-US" sz="1600" dirty="0"/>
            </a:p>
            <a:p>
              <a:r>
                <a:rPr lang="en-US" sz="3200" dirty="0"/>
                <a:t>The use of in situ resource utilization (ISRU), recycling, and other means to decrease or eventually eliminate the need for supply deliveries from Earth.</a:t>
              </a:r>
            </a:p>
          </p:txBody>
        </p:sp>
      </p:grpSp>
      <p:pic>
        <p:nvPicPr>
          <p:cNvPr id="3" name="Picture 2"/>
          <p:cNvPicPr>
            <a:picLocks noChangeAspect="1"/>
          </p:cNvPicPr>
          <p:nvPr/>
        </p:nvPicPr>
        <p:blipFill>
          <a:blip r:embed="rId5"/>
          <a:stretch>
            <a:fillRect/>
          </a:stretch>
        </p:blipFill>
        <p:spPr>
          <a:xfrm>
            <a:off x="1287118" y="2170805"/>
            <a:ext cx="3894482" cy="4075421"/>
          </a:xfrm>
          <a:prstGeom prst="rect">
            <a:avLst/>
          </a:prstGeom>
          <a:ln w="38100">
            <a:solidFill>
              <a:schemeClr val="bg1"/>
            </a:solidFill>
          </a:ln>
        </p:spPr>
      </p:pic>
    </p:spTree>
    <p:extLst>
      <p:ext uri="{BB962C8B-B14F-4D97-AF65-F5344CB8AC3E}">
        <p14:creationId xmlns:p14="http://schemas.microsoft.com/office/powerpoint/2010/main" val="129570728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1504604" y="524739"/>
            <a:ext cx="9109842"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What is Earth Independence?</a:t>
            </a:r>
            <a:endParaRPr lang="en-US" altLang="en-US" sz="4000" dirty="0">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177" y="2082847"/>
            <a:ext cx="7513566" cy="4162796"/>
          </a:xfrm>
          <a:prstGeom prst="rect">
            <a:avLst/>
          </a:prstGeom>
          <a:ln w="38100">
            <a:solidFill>
              <a:schemeClr val="bg1"/>
            </a:solidFill>
          </a:ln>
        </p:spPr>
      </p:pic>
    </p:spTree>
    <p:extLst>
      <p:ext uri="{BB962C8B-B14F-4D97-AF65-F5344CB8AC3E}">
        <p14:creationId xmlns:p14="http://schemas.microsoft.com/office/powerpoint/2010/main" val="30893880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5" name="Rounded Rectangle 3">
            <a:extLst>
              <a:ext uri="{FF2B5EF4-FFF2-40B4-BE49-F238E27FC236}">
                <a16:creationId xmlns:a16="http://schemas.microsoft.com/office/drawing/2014/main" id="{73388C26-58D1-4A47-81CF-69DB01506EA4}"/>
              </a:ext>
            </a:extLst>
          </p:cNvPr>
          <p:cNvSpPr/>
          <p:nvPr/>
        </p:nvSpPr>
        <p:spPr>
          <a:xfrm>
            <a:off x="2410691" y="2667215"/>
            <a:ext cx="7370618" cy="1746843"/>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id="{77BD0D63-4833-46AF-BF07-F5D68003D3AF}"/>
              </a:ext>
            </a:extLst>
          </p:cNvPr>
          <p:cNvSpPr txBox="1">
            <a:spLocks noChangeArrowheads="1"/>
          </p:cNvSpPr>
          <p:nvPr/>
        </p:nvSpPr>
        <p:spPr bwMode="auto">
          <a:xfrm>
            <a:off x="0" y="2747861"/>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The Two Types of </a:t>
            </a:r>
            <a:br>
              <a:rPr lang="en-US" altLang="en-US" sz="4800" b="1" dirty="0">
                <a:latin typeface="Century Gothic" panose="020B0502020202020204" pitchFamily="34" charset="0"/>
              </a:rPr>
            </a:br>
            <a:r>
              <a:rPr lang="en-US" altLang="en-US" sz="4800" b="1" dirty="0">
                <a:latin typeface="Century Gothic" panose="020B0502020202020204" pitchFamily="34" charset="0"/>
              </a:rPr>
              <a:t>Earth Independence”?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11739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1"/>
            <a:ext cx="12192000" cy="6857999"/>
          </a:xfrm>
          <a:prstGeom prst="rect">
            <a:avLst/>
          </a:prstGeom>
        </p:spPr>
      </p:pic>
      <p:sp>
        <p:nvSpPr>
          <p:cNvPr id="7" name="Rounded Rectangle 3">
            <a:extLst>
              <a:ext uri="{FF2B5EF4-FFF2-40B4-BE49-F238E27FC236}">
                <a16:creationId xmlns:a16="http://schemas.microsoft.com/office/drawing/2014/main" id="{73388C26-58D1-4A47-81CF-69DB01506EA4}"/>
              </a:ext>
            </a:extLst>
          </p:cNvPr>
          <p:cNvSpPr/>
          <p:nvPr/>
        </p:nvSpPr>
        <p:spPr>
          <a:xfrm>
            <a:off x="622852" y="524739"/>
            <a:ext cx="1087334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id="{77BD0D63-4833-46AF-BF07-F5D68003D3AF}"/>
              </a:ext>
            </a:extLst>
          </p:cNvPr>
          <p:cNvSpPr txBox="1">
            <a:spLocks noChangeArrowheads="1"/>
          </p:cNvSpPr>
          <p:nvPr/>
        </p:nvSpPr>
        <p:spPr bwMode="auto">
          <a:xfrm>
            <a:off x="0" y="59486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Two Types of Earth Independence?</a:t>
            </a:r>
            <a:endParaRPr lang="en-US" altLang="en-US" sz="4000" dirty="0">
              <a:latin typeface="Century Gothic" panose="020B0502020202020204" pitchFamily="34" charset="0"/>
            </a:endParaRPr>
          </a:p>
        </p:txBody>
      </p:sp>
      <p:pic>
        <p:nvPicPr>
          <p:cNvPr id="1026" name="Picture 2" descr="Image result for analogous thinking warning">
            <a:extLst>
              <a:ext uri="{FF2B5EF4-FFF2-40B4-BE49-F238E27FC236}">
                <a16:creationId xmlns:a16="http://schemas.microsoft.com/office/drawing/2014/main" id="{48388786-F668-4F83-ADB8-8A55CA8A4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99" y="1975104"/>
            <a:ext cx="5200650" cy="3328416"/>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Image result for blueprint">
            <a:extLst>
              <a:ext uri="{FF2B5EF4-FFF2-40B4-BE49-F238E27FC236}">
                <a16:creationId xmlns:a16="http://schemas.microsoft.com/office/drawing/2014/main" id="{E6BED8A2-E6D4-4250-BD7F-1AFD81474C1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7358"/>
          <a:stretch/>
        </p:blipFill>
        <p:spPr bwMode="auto">
          <a:xfrm>
            <a:off x="6379159" y="2000827"/>
            <a:ext cx="5164023" cy="327697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
        <p:nvSpPr>
          <p:cNvPr id="10" name="Rounded Rectangle 3">
            <a:extLst>
              <a:ext uri="{FF2B5EF4-FFF2-40B4-BE49-F238E27FC236}">
                <a16:creationId xmlns:a16="http://schemas.microsoft.com/office/drawing/2014/main" id="{D09509D0-1B1B-4603-9C98-2AC12096EC63}"/>
              </a:ext>
            </a:extLst>
          </p:cNvPr>
          <p:cNvSpPr/>
          <p:nvPr/>
        </p:nvSpPr>
        <p:spPr>
          <a:xfrm>
            <a:off x="1271016" y="5545356"/>
            <a:ext cx="381609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1" name="TextBox 10">
            <a:extLst>
              <a:ext uri="{FF2B5EF4-FFF2-40B4-BE49-F238E27FC236}">
                <a16:creationId xmlns:a16="http://schemas.microsoft.com/office/drawing/2014/main" id="{0EDC6751-46BA-4739-BC1B-4EB10A89115A}"/>
              </a:ext>
            </a:extLst>
          </p:cNvPr>
          <p:cNvSpPr txBox="1">
            <a:spLocks noChangeArrowheads="1"/>
          </p:cNvSpPr>
          <p:nvPr/>
        </p:nvSpPr>
        <p:spPr bwMode="auto">
          <a:xfrm>
            <a:off x="1426465" y="5608274"/>
            <a:ext cx="35051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Analogies</a:t>
            </a:r>
            <a:endParaRPr lang="en-US" altLang="en-US" sz="4000" dirty="0">
              <a:latin typeface="Century Gothic" panose="020B0502020202020204" pitchFamily="34" charset="0"/>
            </a:endParaRPr>
          </a:p>
        </p:txBody>
      </p:sp>
      <p:sp>
        <p:nvSpPr>
          <p:cNvPr id="12" name="Rounded Rectangle 3">
            <a:extLst>
              <a:ext uri="{FF2B5EF4-FFF2-40B4-BE49-F238E27FC236}">
                <a16:creationId xmlns:a16="http://schemas.microsoft.com/office/drawing/2014/main" id="{9E0B3CC5-F570-4360-8E69-E8E2B9AFD801}"/>
              </a:ext>
            </a:extLst>
          </p:cNvPr>
          <p:cNvSpPr/>
          <p:nvPr/>
        </p:nvSpPr>
        <p:spPr>
          <a:xfrm>
            <a:off x="6330694" y="5551452"/>
            <a:ext cx="51755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3" name="TextBox 12">
            <a:extLst>
              <a:ext uri="{FF2B5EF4-FFF2-40B4-BE49-F238E27FC236}">
                <a16:creationId xmlns:a16="http://schemas.microsoft.com/office/drawing/2014/main" id="{CE48C895-0428-431B-94DC-C8FE4C2EA366}"/>
              </a:ext>
            </a:extLst>
          </p:cNvPr>
          <p:cNvSpPr txBox="1">
            <a:spLocks noChangeArrowheads="1"/>
          </p:cNvSpPr>
          <p:nvPr/>
        </p:nvSpPr>
        <p:spPr bwMode="auto">
          <a:xfrm>
            <a:off x="6035040" y="5614370"/>
            <a:ext cx="576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Relevant Factors</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269355986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981</Words>
  <Application>Microsoft Office PowerPoint</Application>
  <PresentationFormat>Widescreen</PresentationFormat>
  <Paragraphs>413</Paragraphs>
  <Slides>50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Loma Linda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llulibpub</dc:creator>
  <cp:lastModifiedBy>Doug Plata</cp:lastModifiedBy>
  <cp:revision>42</cp:revision>
  <dcterms:created xsi:type="dcterms:W3CDTF">2019-02-27T00:47:08Z</dcterms:created>
  <dcterms:modified xsi:type="dcterms:W3CDTF">2019-06-06T11:26:01Z</dcterms:modified>
</cp:coreProperties>
</file>