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4" roundtripDataSignature="AMtx7mg2jJd7IcHTqdA/yggh1TYlnyN8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34" Type="http://customschemas.google.com/relationships/presentationmetadata" Target="meta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593ee657e3_0_10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7" name="Google Shape;177;g593ee657e3_0_10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g593ee657e3_0_104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593ee657e3_0_1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8" name="Google Shape;188;g593ee657e3_0_11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g593ee657e3_0_113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593ee657e3_0_5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99" name="Google Shape;199;g593ee657e3_0_5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g593ee657e3_0_57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593ee657e3_0_6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10" name="Google Shape;210;g593ee657e3_0_6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g593ee657e3_0_68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593ee657e3_0_7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21" name="Google Shape;221;g593ee657e3_0_7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g593ee657e3_0_78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593ee657e3_0_8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2" name="Google Shape;232;g593ee657e3_0_8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g593ee657e3_0_89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5b13760f8c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43" name="Google Shape;243;g5b13760f8c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g5b13760f8c_0_8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5b13760f8c_0_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53" name="Google Shape;253;g5b13760f8c_0_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g5b13760f8c_0_19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5b13760f8c_0_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3" name="Google Shape;263;g5b13760f8c_0_2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g5b13760f8c_0_28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5b13760f8c_0_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73" name="Google Shape;273;g5b13760f8c_0_3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g5b13760f8c_0_37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5b13760f8c_0_4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84" name="Google Shape;284;g5b13760f8c_0_4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g5b13760f8c_0_47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5b13760f8c_0_5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94" name="Google Shape;294;g5b13760f8c_0_5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g5b13760f8c_0_58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5b13760f8c_0_6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04" name="Google Shape;304;g5b13760f8c_0_6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g5b13760f8c_0_67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5b13760f8c_0_7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14" name="Google Shape;314;g5b13760f8c_0_7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g5b13760f8c_0_76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5b13760f8c_0_1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24" name="Google Shape;324;g5b13760f8c_0_11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g5b13760f8c_0_113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5b13760f8c_0_8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34" name="Google Shape;334;g5b13760f8c_0_8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g5b13760f8c_0_85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5b13760f8c_0_9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44" name="Google Shape;344;g5b13760f8c_0_9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g5b13760f8c_0_94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5b13760f8c_0_10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54" name="Google Shape;354;g5b13760f8c_0_10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g5b13760f8c_0_103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93ee657e3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5" name="Google Shape;115;g593ee657e3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g593ee657e3_0_1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93ee657e3_0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25" name="Google Shape;125;g593ee657e3_0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g593ee657e3_0_10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93ee657e3_0_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5" name="Google Shape;135;g593ee657e3_0_3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593ee657e3_0_37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93ee657e3_0_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5" name="Google Shape;145;g593ee657e3_0_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g593ee657e3_0_19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93ee657e3_0_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5" name="Google Shape;155;g593ee657e3_0_2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593ee657e3_0_28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593ee657e3_0_4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66" name="Google Shape;166;g593ee657e3_0_4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g593ee657e3_0_47:notes"/>
          <p:cNvSpPr txBox="1"/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sz="1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4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4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4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4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4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4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4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4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4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4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4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34783" l="0" r="3546" t="11236"/>
          <a:stretch/>
        </p:blipFill>
        <p:spPr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1110350" y="862725"/>
            <a:ext cx="9961800" cy="20844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0" y="1008139"/>
            <a:ext cx="12192000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i="0" lang="en-US" sz="6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Earth Independence: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Meat, Nutrition and Culinary Arts</a:t>
            </a:r>
            <a:endParaRPr b="0" i="0" sz="4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 b="5245" l="0" r="0" t="5236"/>
          <a:stretch/>
        </p:blipFill>
        <p:spPr>
          <a:xfrm>
            <a:off x="4460824" y="4271865"/>
            <a:ext cx="1681164" cy="2006601"/>
          </a:xfrm>
          <a:prstGeom prst="rect">
            <a:avLst/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92" name="Google Shape;92;p1"/>
          <p:cNvSpPr txBox="1"/>
          <p:nvPr/>
        </p:nvSpPr>
        <p:spPr>
          <a:xfrm>
            <a:off x="6448375" y="4203975"/>
            <a:ext cx="5664600" cy="24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lang="en-US" sz="3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Chris Wolfe</a:t>
            </a:r>
            <a:endParaRPr b="1" i="0" sz="32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Space Development Network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4B081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4B08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SpaceDevelopment.org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Christopher.Wolfe.Public</a:t>
            </a:r>
            <a:r>
              <a:rPr b="0" i="0" lang="en-U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@gmail.com</a:t>
            </a:r>
            <a:br>
              <a:rPr b="0" i="0" lang="en-US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b="0" i="0" sz="24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3" name="Google Shape;93;p1"/>
          <p:cNvSpPr txBox="1"/>
          <p:nvPr>
            <p:ph idx="12" type="sldNum"/>
          </p:nvPr>
        </p:nvSpPr>
        <p:spPr>
          <a:xfrm>
            <a:off x="7978840" y="6132416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g593ee657e3_0_104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g593ee657e3_0_104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g593ee657e3_0_104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Choosing What to Grow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3" name="Google Shape;183;g593ee657e3_0_104"/>
          <p:cNvSpPr/>
          <p:nvPr/>
        </p:nvSpPr>
        <p:spPr>
          <a:xfrm>
            <a:off x="1148850" y="1889625"/>
            <a:ext cx="9894300" cy="47880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g593ee657e3_0_104"/>
          <p:cNvSpPr txBox="1"/>
          <p:nvPr/>
        </p:nvSpPr>
        <p:spPr>
          <a:xfrm>
            <a:off x="1148850" y="1889625"/>
            <a:ext cx="9894300" cy="37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Efficient carbohydrate producers: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5" name="Google Shape;185;g593ee657e3_0_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500" y="2516725"/>
            <a:ext cx="5715000" cy="353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g593ee657e3_0_113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g593ee657e3_0_113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g593ee657e3_0_113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Choosing What to Grow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4" name="Google Shape;194;g593ee657e3_0_113"/>
          <p:cNvSpPr/>
          <p:nvPr/>
        </p:nvSpPr>
        <p:spPr>
          <a:xfrm>
            <a:off x="1148850" y="1889625"/>
            <a:ext cx="9894300" cy="47880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g593ee657e3_0_113"/>
          <p:cNvSpPr txBox="1"/>
          <p:nvPr/>
        </p:nvSpPr>
        <p:spPr>
          <a:xfrm>
            <a:off x="1148850" y="1889625"/>
            <a:ext cx="9894300" cy="37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Dense carbohydrate producers: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6" name="Google Shape;196;g593ee657e3_0_1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68025" y="2516725"/>
            <a:ext cx="5715000" cy="353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Google Shape;202;g593ee657e3_0_57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g593ee657e3_0_57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593ee657e3_0_57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Choosing What to Grow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5" name="Google Shape;205;g593ee657e3_0_57"/>
          <p:cNvSpPr/>
          <p:nvPr/>
        </p:nvSpPr>
        <p:spPr>
          <a:xfrm>
            <a:off x="1148850" y="1889625"/>
            <a:ext cx="9894300" cy="47880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g593ee657e3_0_57"/>
          <p:cNvSpPr txBox="1"/>
          <p:nvPr/>
        </p:nvSpPr>
        <p:spPr>
          <a:xfrm>
            <a:off x="1148850" y="1889625"/>
            <a:ext cx="9894300" cy="37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Efficient protein producers: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7" name="Google Shape;207;g593ee657e3_0_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500" y="2516725"/>
            <a:ext cx="5715000" cy="353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g593ee657e3_0_68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g593ee657e3_0_68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g593ee657e3_0_68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Choosing What to Grow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6" name="Google Shape;216;g593ee657e3_0_68"/>
          <p:cNvSpPr/>
          <p:nvPr/>
        </p:nvSpPr>
        <p:spPr>
          <a:xfrm>
            <a:off x="1148850" y="1889625"/>
            <a:ext cx="9894300" cy="47880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g593ee657e3_0_68"/>
          <p:cNvSpPr txBox="1"/>
          <p:nvPr/>
        </p:nvSpPr>
        <p:spPr>
          <a:xfrm>
            <a:off x="1148850" y="1889625"/>
            <a:ext cx="9894300" cy="37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Dense </a:t>
            </a: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protein producers: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8" name="Google Shape;218;g593ee657e3_0_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500" y="2516725"/>
            <a:ext cx="5715000" cy="353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Google Shape;224;g593ee657e3_0_78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g593ee657e3_0_78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g593ee657e3_0_78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Choosing What to Grow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7" name="Google Shape;227;g593ee657e3_0_78"/>
          <p:cNvSpPr/>
          <p:nvPr/>
        </p:nvSpPr>
        <p:spPr>
          <a:xfrm>
            <a:off x="1148850" y="1889625"/>
            <a:ext cx="9894300" cy="47880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g593ee657e3_0_78"/>
          <p:cNvSpPr txBox="1"/>
          <p:nvPr/>
        </p:nvSpPr>
        <p:spPr>
          <a:xfrm>
            <a:off x="1148850" y="1889625"/>
            <a:ext cx="9894300" cy="37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Efficient fat producers: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9" name="Google Shape;229;g593ee657e3_0_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500" y="2516725"/>
            <a:ext cx="5715000" cy="353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Google Shape;235;g593ee657e3_0_89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g593ee657e3_0_89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g593ee657e3_0_89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Choosing What to Grow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8" name="Google Shape;238;g593ee657e3_0_89"/>
          <p:cNvSpPr/>
          <p:nvPr/>
        </p:nvSpPr>
        <p:spPr>
          <a:xfrm>
            <a:off x="1148850" y="1889625"/>
            <a:ext cx="9894300" cy="47880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g593ee657e3_0_89"/>
          <p:cNvSpPr txBox="1"/>
          <p:nvPr/>
        </p:nvSpPr>
        <p:spPr>
          <a:xfrm>
            <a:off x="1148850" y="1889625"/>
            <a:ext cx="9894300" cy="37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Dense </a:t>
            </a: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fat producers: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0" name="Google Shape;240;g593ee657e3_0_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500" y="2516725"/>
            <a:ext cx="5715000" cy="353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Google Shape;246;g5b13760f8c_0_8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g5b13760f8c_0_8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g5b13760f8c_0_8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Choosing What to Grow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9" name="Google Shape;249;g5b13760f8c_0_8"/>
          <p:cNvSpPr/>
          <p:nvPr/>
        </p:nvSpPr>
        <p:spPr>
          <a:xfrm>
            <a:off x="1148850" y="1889625"/>
            <a:ext cx="9894300" cy="47880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g5b13760f8c_0_8"/>
          <p:cNvSpPr txBox="1"/>
          <p:nvPr/>
        </p:nvSpPr>
        <p:spPr>
          <a:xfrm>
            <a:off x="1148850" y="1889625"/>
            <a:ext cx="9894300" cy="47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Staple Crops: 1-2 servings daily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Lettuce, Wheat, Sweet Potato, Kale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Barley, Squash, Snap Beans, Snap Peas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Variety Crops: 0.5-1 serving daily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Onion, Strawberry, Carrot, Tomato, Radish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Cauliflower, Broccoli, Dry Beans, Rice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Trace Crops: Less than half a serving daily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Peanut, Bell Pepper, Hot Pepper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Garlic, Basil, etc.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Google Shape;256;g5b13760f8c_0_19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g5b13760f8c_0_19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g5b13760f8c_0_19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Choosing What to Grow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9" name="Google Shape;259;g5b13760f8c_0_19"/>
          <p:cNvSpPr/>
          <p:nvPr/>
        </p:nvSpPr>
        <p:spPr>
          <a:xfrm>
            <a:off x="1148850" y="2441675"/>
            <a:ext cx="9894300" cy="37113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g5b13760f8c_0_19"/>
          <p:cNvSpPr txBox="1"/>
          <p:nvPr/>
        </p:nvSpPr>
        <p:spPr>
          <a:xfrm>
            <a:off x="1148850" y="2441675"/>
            <a:ext cx="9894300" cy="37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Excess Crops: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Storable foods preserved as contingency supplies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Desirable foods exported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Otherwise wasted produce used to improve animal feed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Extracts used for industrial purposes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Recreational fermentation byproducts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SzPts val="3000"/>
              <a:buFont typeface="Calibri"/>
              <a:buChar char="●"/>
            </a:pPr>
            <a:r>
              <a:rPr lang="en-US" sz="3000">
                <a:latin typeface="Calibri"/>
                <a:ea typeface="Calibri"/>
                <a:cs typeface="Calibri"/>
                <a:sym typeface="Calibri"/>
              </a:rPr>
              <a:t>Bioplastics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" name="Google Shape;266;g5b13760f8c_0_28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g5b13760f8c_0_28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g5b13760f8c_0_28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Raising Animals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9" name="Google Shape;269;g5b13760f8c_0_28"/>
          <p:cNvSpPr/>
          <p:nvPr/>
        </p:nvSpPr>
        <p:spPr>
          <a:xfrm>
            <a:off x="1148850" y="2755700"/>
            <a:ext cx="9894300" cy="25416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g5b13760f8c_0_28"/>
          <p:cNvSpPr txBox="1"/>
          <p:nvPr/>
        </p:nvSpPr>
        <p:spPr>
          <a:xfrm>
            <a:off x="1148850" y="2755700"/>
            <a:ext cx="9894300" cy="254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Species selection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Making animal feed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Dealing with wastes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Sustainable group sizes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Google Shape;276;g5b13760f8c_0_37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g5b13760f8c_0_37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g5b13760f8c_0_37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Raising Animals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9" name="Google Shape;279;g5b13760f8c_0_37"/>
          <p:cNvSpPr/>
          <p:nvPr/>
        </p:nvSpPr>
        <p:spPr>
          <a:xfrm>
            <a:off x="1148850" y="2755700"/>
            <a:ext cx="9894300" cy="35928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g5b13760f8c_0_37"/>
          <p:cNvSpPr txBox="1"/>
          <p:nvPr/>
        </p:nvSpPr>
        <p:spPr>
          <a:xfrm>
            <a:off x="1148850" y="2755700"/>
            <a:ext cx="9894300" cy="15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1" name="Google Shape;281;g5b13760f8c_0_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500" y="2785200"/>
            <a:ext cx="5715000" cy="353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 b="34783" l="0" r="3546" t="11236"/>
          <a:stretch/>
        </p:blipFill>
        <p:spPr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1557538" y="2180050"/>
            <a:ext cx="8989800" cy="3165900"/>
          </a:xfrm>
          <a:prstGeom prst="roundRect">
            <a:avLst>
              <a:gd fmla="val 16667" name="adj"/>
            </a:avLst>
          </a:prstGeom>
          <a:solidFill>
            <a:schemeClr val="lt1">
              <a:alpha val="91764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4272742" y="507012"/>
            <a:ext cx="3559384" cy="963239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4167963" y="569930"/>
            <a:ext cx="385607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Overview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1688350" y="2410050"/>
            <a:ext cx="7802400" cy="29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ndara"/>
              <a:buChar char="•"/>
            </a:pPr>
            <a:r>
              <a:rPr lang="en-US" sz="36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What are the essential requirements for a healthy diet?</a:t>
            </a:r>
            <a:endParaRPr sz="36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ndara"/>
              <a:buChar char="•"/>
            </a:pPr>
            <a:r>
              <a:rPr lang="en-US" sz="36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How do we choose what to grow?</a:t>
            </a:r>
            <a:endParaRPr sz="36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ndara"/>
              <a:buChar char="•"/>
            </a:pPr>
            <a:r>
              <a:rPr lang="en-US" sz="36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Can we raise animals?</a:t>
            </a:r>
            <a:endParaRPr sz="36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ndara"/>
              <a:buChar char="•"/>
            </a:pPr>
            <a:r>
              <a:rPr lang="en-US" sz="36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Bringing our food culture to space.</a:t>
            </a:r>
            <a:endParaRPr sz="36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Google Shape;287;g5b13760f8c_0_47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g5b13760f8c_0_47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g5b13760f8c_0_47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Raising Animals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0" name="Google Shape;290;g5b13760f8c_0_47"/>
          <p:cNvSpPr/>
          <p:nvPr/>
        </p:nvSpPr>
        <p:spPr>
          <a:xfrm>
            <a:off x="1148850" y="2755700"/>
            <a:ext cx="9894300" cy="35928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g5b13760f8c_0_47"/>
          <p:cNvSpPr txBox="1"/>
          <p:nvPr/>
        </p:nvSpPr>
        <p:spPr>
          <a:xfrm>
            <a:off x="1148850" y="2755700"/>
            <a:ext cx="98943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Fish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FCR: Good, ~1.5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Edible portion: OK, 28% to 33%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Food: 36% protein; algae, harvest waste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Species: Nile tilapia, channel catfish, Arctic char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" name="Google Shape;297;g5b13760f8c_0_58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g5b13760f8c_0_58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g5b13760f8c_0_58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Raising Animals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0" name="Google Shape;300;g5b13760f8c_0_58"/>
          <p:cNvSpPr/>
          <p:nvPr/>
        </p:nvSpPr>
        <p:spPr>
          <a:xfrm>
            <a:off x="1148850" y="2755700"/>
            <a:ext cx="9894300" cy="35928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g5b13760f8c_0_58"/>
          <p:cNvSpPr txBox="1"/>
          <p:nvPr/>
        </p:nvSpPr>
        <p:spPr>
          <a:xfrm>
            <a:off x="1148850" y="2755700"/>
            <a:ext cx="98943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Chicken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FCR: Good, ~1.5 (eggs) to 2.0 (meat)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Edible portion: 89% (eggs) or 34% (meat)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Food: 21% protein; algae, insects, harvest waste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Google Shape;307;g5b13760f8c_0_67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g5b13760f8c_0_67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g5b13760f8c_0_67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Raising Animals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0" name="Google Shape;310;g5b13760f8c_0_67"/>
          <p:cNvSpPr/>
          <p:nvPr/>
        </p:nvSpPr>
        <p:spPr>
          <a:xfrm>
            <a:off x="1148850" y="2755700"/>
            <a:ext cx="9894300" cy="35928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g5b13760f8c_0_67"/>
          <p:cNvSpPr txBox="1"/>
          <p:nvPr/>
        </p:nvSpPr>
        <p:spPr>
          <a:xfrm>
            <a:off x="1148850" y="2755700"/>
            <a:ext cx="98943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Cattle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FCR: 0.67 for milk, 6-7 for cheese, 8+ for beef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Edible portion: 40% (beef)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Food: 16% protein; harvest waste with supplements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" name="Google Shape;317;g5b13760f8c_0_76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g5b13760f8c_0_76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g5b13760f8c_0_76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Raising Animals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0" name="Google Shape;320;g5b13760f8c_0_76"/>
          <p:cNvSpPr/>
          <p:nvPr/>
        </p:nvSpPr>
        <p:spPr>
          <a:xfrm>
            <a:off x="1148850" y="2755700"/>
            <a:ext cx="9894300" cy="35928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g5b13760f8c_0_76"/>
          <p:cNvSpPr txBox="1"/>
          <p:nvPr/>
        </p:nvSpPr>
        <p:spPr>
          <a:xfrm>
            <a:off x="1148850" y="2755700"/>
            <a:ext cx="98943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Pork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FCR: 3.5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Edible portion: 37%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Food: 16-20% protein; harvest waste with supplements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" name="Google Shape;327;g5b13760f8c_0_113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28" name="Google Shape;328;g5b13760f8c_0_113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g5b13760f8c_0_113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Raising Animals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0" name="Google Shape;330;g5b13760f8c_0_113"/>
          <p:cNvSpPr/>
          <p:nvPr/>
        </p:nvSpPr>
        <p:spPr>
          <a:xfrm>
            <a:off x="1148850" y="2755700"/>
            <a:ext cx="9894300" cy="35928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g5b13760f8c_0_113"/>
          <p:cNvSpPr txBox="1"/>
          <p:nvPr/>
        </p:nvSpPr>
        <p:spPr>
          <a:xfrm>
            <a:off x="1148850" y="2755700"/>
            <a:ext cx="98943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Pets?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Dog food similar to pig feed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Cat food similar to fish feed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Could be done, involves risks, valuable data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" name="Google Shape;337;g5b13760f8c_0_85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g5b13760f8c_0_85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g5b13760f8c_0_85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Raising Animals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0" name="Google Shape;340;g5b13760f8c_0_85"/>
          <p:cNvSpPr/>
          <p:nvPr/>
        </p:nvSpPr>
        <p:spPr>
          <a:xfrm>
            <a:off x="1148850" y="2755700"/>
            <a:ext cx="9894300" cy="35928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g5b13760f8c_0_85"/>
          <p:cNvSpPr txBox="1"/>
          <p:nvPr/>
        </p:nvSpPr>
        <p:spPr>
          <a:xfrm>
            <a:off x="1148850" y="2755700"/>
            <a:ext cx="9894300" cy="35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Sustainable populations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Numbers depend on assumptions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6-person crew = 25 chickens, ~370 fish and periodic restocking from Earth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5,000 colonists = 110-130 cattle, 20k chickens; will require genetic imports for cattle breeding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" name="Google Shape;347;g5b13760f8c_0_94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Google Shape;348;g5b13760f8c_0_94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g5b13760f8c_0_94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Culinary Traditions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0" name="Google Shape;350;g5b13760f8c_0_94"/>
          <p:cNvSpPr/>
          <p:nvPr/>
        </p:nvSpPr>
        <p:spPr>
          <a:xfrm>
            <a:off x="1148850" y="2755700"/>
            <a:ext cx="9894300" cy="27648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g5b13760f8c_0_94"/>
          <p:cNvSpPr txBox="1"/>
          <p:nvPr/>
        </p:nvSpPr>
        <p:spPr>
          <a:xfrm>
            <a:off x="1148850" y="2755700"/>
            <a:ext cx="9894300" cy="27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Bringing people together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Continuing our cultures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Combining tradition with experimentation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eveloping new food culture in space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7" name="Google Shape;357;g5b13760f8c_0_103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58" name="Google Shape;358;g5b13760f8c_0_103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9" name="Google Shape;359;g5b13760f8c_0_103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Culinary Traditions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0" name="Google Shape;360;g5b13760f8c_0_103"/>
          <p:cNvSpPr/>
          <p:nvPr/>
        </p:nvSpPr>
        <p:spPr>
          <a:xfrm>
            <a:off x="1148850" y="2755700"/>
            <a:ext cx="9894300" cy="31044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1" name="Google Shape;361;g5b13760f8c_0_103"/>
          <p:cNvSpPr txBox="1"/>
          <p:nvPr/>
        </p:nvSpPr>
        <p:spPr>
          <a:xfrm>
            <a:off x="1148850" y="2755700"/>
            <a:ext cx="9894300" cy="31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Pie is good.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Trees are possible. Fruits yield more than nuts.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Spices are hard but high-impact.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Coffee, tea and chocolate are major investments.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Honey is the Everest of space food.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6" name="Google Shape;366;p33"/>
          <p:cNvPicPr preferRelativeResize="0"/>
          <p:nvPr/>
        </p:nvPicPr>
        <p:blipFill rotWithShape="1">
          <a:blip r:embed="rId3">
            <a:alphaModFix/>
          </a:blip>
          <a:srcRect b="34783" l="0" r="3546" t="11236"/>
          <a:stretch/>
        </p:blipFill>
        <p:spPr>
          <a:xfrm>
            <a:off x="0" y="0"/>
            <a:ext cx="1219200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367" name="Google Shape;367;p33"/>
          <p:cNvSpPr/>
          <p:nvPr/>
        </p:nvSpPr>
        <p:spPr>
          <a:xfrm>
            <a:off x="465750" y="2940548"/>
            <a:ext cx="11260500" cy="36414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8" name="Google Shape;368;p33"/>
          <p:cNvSpPr/>
          <p:nvPr/>
        </p:nvSpPr>
        <p:spPr>
          <a:xfrm>
            <a:off x="3974842" y="507012"/>
            <a:ext cx="4242314" cy="963239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9" name="Google Shape;369;p33"/>
          <p:cNvSpPr txBox="1"/>
          <p:nvPr/>
        </p:nvSpPr>
        <p:spPr>
          <a:xfrm>
            <a:off x="0" y="569930"/>
            <a:ext cx="12191999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Conclusions</a:t>
            </a:r>
            <a:endParaRPr sz="4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0" name="Google Shape;370;p33"/>
          <p:cNvSpPr txBox="1"/>
          <p:nvPr/>
        </p:nvSpPr>
        <p:spPr>
          <a:xfrm>
            <a:off x="465750" y="2940550"/>
            <a:ext cx="11260500" cy="36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Complete nutrition from hydroponics is possible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Permanent outposts need more than just productivity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Animals make sense if waste streams are repurposed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We can bring more than just ourselves to space; our traditions and cultures bring humanity with us.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Independence means much more than survival.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35"/>
          <p:cNvSpPr/>
          <p:nvPr/>
        </p:nvSpPr>
        <p:spPr>
          <a:xfrm>
            <a:off x="5902366" y="2164703"/>
            <a:ext cx="109728" cy="10972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35"/>
          <p:cNvSpPr/>
          <p:nvPr/>
        </p:nvSpPr>
        <p:spPr>
          <a:xfrm>
            <a:off x="5905473" y="3614061"/>
            <a:ext cx="109728" cy="10972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35"/>
          <p:cNvSpPr/>
          <p:nvPr/>
        </p:nvSpPr>
        <p:spPr>
          <a:xfrm>
            <a:off x="5905476" y="4687082"/>
            <a:ext cx="109728" cy="10972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35"/>
          <p:cNvSpPr/>
          <p:nvPr/>
        </p:nvSpPr>
        <p:spPr>
          <a:xfrm>
            <a:off x="5908583" y="5819194"/>
            <a:ext cx="109728" cy="10972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35"/>
          <p:cNvSpPr/>
          <p:nvPr/>
        </p:nvSpPr>
        <p:spPr>
          <a:xfrm>
            <a:off x="950930" y="2167811"/>
            <a:ext cx="109728" cy="10972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p35"/>
          <p:cNvSpPr/>
          <p:nvPr/>
        </p:nvSpPr>
        <p:spPr>
          <a:xfrm>
            <a:off x="954037" y="4027717"/>
            <a:ext cx="109728" cy="10972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1" name="Google Shape;381;p35"/>
          <p:cNvSpPr/>
          <p:nvPr/>
        </p:nvSpPr>
        <p:spPr>
          <a:xfrm>
            <a:off x="954040" y="5100738"/>
            <a:ext cx="109728" cy="109728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4"/>
          <p:cNvPicPr preferRelativeResize="0"/>
          <p:nvPr/>
        </p:nvPicPr>
        <p:blipFill rotWithShape="1">
          <a:blip r:embed="rId3">
            <a:alphaModFix/>
          </a:blip>
          <a:srcRect b="34783" l="0" r="3546" t="11236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4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4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Requirements for a Healthy Diet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1" name="Google Shape;111;p4"/>
          <p:cNvSpPr/>
          <p:nvPr/>
        </p:nvSpPr>
        <p:spPr>
          <a:xfrm>
            <a:off x="1148850" y="2462925"/>
            <a:ext cx="9894300" cy="3291000"/>
          </a:xfrm>
          <a:prstGeom prst="roundRect">
            <a:avLst>
              <a:gd fmla="val 16667" name="adj"/>
            </a:avLst>
          </a:prstGeom>
          <a:solidFill>
            <a:schemeClr val="lt1">
              <a:alpha val="91764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4"/>
          <p:cNvSpPr txBox="1"/>
          <p:nvPr/>
        </p:nvSpPr>
        <p:spPr>
          <a:xfrm>
            <a:off x="1148850" y="2462800"/>
            <a:ext cx="9894300" cy="32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Macronutrients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USDA guidelines, active woman, 63kg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2085 calories, 109g protein, 270g carbs, 60g fat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USDA guidelines, active man, 71kg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2630 calories, 138g protein, 340g carbs, 76g fat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g593ee657e3_0_1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593ee657e3_0_1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593ee657e3_0_1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Requirements for a Healthy Diet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1" name="Google Shape;121;g593ee657e3_0_1"/>
          <p:cNvSpPr/>
          <p:nvPr/>
        </p:nvSpPr>
        <p:spPr>
          <a:xfrm>
            <a:off x="1148850" y="2462925"/>
            <a:ext cx="9894300" cy="32910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g593ee657e3_0_1"/>
          <p:cNvSpPr txBox="1"/>
          <p:nvPr/>
        </p:nvSpPr>
        <p:spPr>
          <a:xfrm>
            <a:off x="1148850" y="2462800"/>
            <a:ext cx="9894300" cy="32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Minerals, Vitamins, Traces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Iron, Calcium, Potassium, Phosphorus, Magnesium, Sodium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A, B complex, C, D, E, K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Fluoride, Zinc, Copper, Manganese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g593ee657e3_0_10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g593ee657e3_0_10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g593ee657e3_0_10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Requirements for a Healthy Diet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1" name="Google Shape;131;g593ee657e3_0_10"/>
          <p:cNvSpPr/>
          <p:nvPr/>
        </p:nvSpPr>
        <p:spPr>
          <a:xfrm>
            <a:off x="1148850" y="2462925"/>
            <a:ext cx="9894300" cy="32061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593ee657e3_0_10"/>
          <p:cNvSpPr txBox="1"/>
          <p:nvPr/>
        </p:nvSpPr>
        <p:spPr>
          <a:xfrm>
            <a:off x="1095775" y="2462925"/>
            <a:ext cx="9894300" cy="32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Amino Acids: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All nine essential amino acids balanced		(arginine is only essential for children)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Nine conditional amino acids present		 (several not tracked in USDA database)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g593ee657e3_0_37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g593ee657e3_0_37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g593ee657e3_0_37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Requirements for a Healthy Diet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1" name="Google Shape;141;g593ee657e3_0_37"/>
          <p:cNvSpPr/>
          <p:nvPr/>
        </p:nvSpPr>
        <p:spPr>
          <a:xfrm>
            <a:off x="1148850" y="2462925"/>
            <a:ext cx="9894300" cy="32061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g593ee657e3_0_37"/>
          <p:cNvSpPr txBox="1"/>
          <p:nvPr/>
        </p:nvSpPr>
        <p:spPr>
          <a:xfrm>
            <a:off x="1095775" y="2462925"/>
            <a:ext cx="9894300" cy="320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Minimally processed vegan diet gaps: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Calcium: kale, ~2 servings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B12: </a:t>
            </a:r>
            <a:r>
              <a:rPr i="1" lang="en-US" sz="3600">
                <a:latin typeface="Calibri"/>
                <a:ea typeface="Calibri"/>
                <a:cs typeface="Calibri"/>
                <a:sym typeface="Calibri"/>
              </a:rPr>
              <a:t>Chlorella </a:t>
            </a: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powder, 10-20 g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D: UV-exposed mushrooms, ½ to 2 servings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Methionine: </a:t>
            </a: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supplements, extracts or animals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g593ee657e3_0_19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g593ee657e3_0_19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g593ee657e3_0_19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Choosing What to Grow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1" name="Google Shape;151;g593ee657e3_0_19"/>
          <p:cNvSpPr/>
          <p:nvPr/>
        </p:nvSpPr>
        <p:spPr>
          <a:xfrm>
            <a:off x="1148850" y="2755700"/>
            <a:ext cx="9894300" cy="20850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g593ee657e3_0_19"/>
          <p:cNvSpPr txBox="1"/>
          <p:nvPr/>
        </p:nvSpPr>
        <p:spPr>
          <a:xfrm>
            <a:off x="1148850" y="2755700"/>
            <a:ext cx="9894300" cy="20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Old way: maximize efficiency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New way: balance productivity with desirability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Calibri"/>
              <a:buChar char="●"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Variety and tradition are important too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g593ee657e3_0_28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g593ee657e3_0_28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g593ee657e3_0_28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Choosing What to Grow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1" name="Google Shape;161;g593ee657e3_0_28"/>
          <p:cNvSpPr/>
          <p:nvPr/>
        </p:nvSpPr>
        <p:spPr>
          <a:xfrm>
            <a:off x="1148850" y="1889625"/>
            <a:ext cx="9894300" cy="47880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g593ee657e3_0_28"/>
          <p:cNvSpPr txBox="1"/>
          <p:nvPr/>
        </p:nvSpPr>
        <p:spPr>
          <a:xfrm>
            <a:off x="1148850" y="1889625"/>
            <a:ext cx="9894300" cy="37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Efficient calorie producers: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3" name="Google Shape;163;g593ee657e3_0_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68025" y="2516725"/>
            <a:ext cx="5715000" cy="353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g593ee657e3_0_47"/>
          <p:cNvPicPr preferRelativeResize="0"/>
          <p:nvPr/>
        </p:nvPicPr>
        <p:blipFill rotWithShape="1">
          <a:blip r:embed="rId3">
            <a:alphaModFix/>
          </a:blip>
          <a:srcRect b="34780" l="0" r="3549" t="11238"/>
          <a:stretch/>
        </p:blipFill>
        <p:spPr>
          <a:xfrm>
            <a:off x="0" y="0"/>
            <a:ext cx="12192001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g593ee657e3_0_47"/>
          <p:cNvSpPr/>
          <p:nvPr/>
        </p:nvSpPr>
        <p:spPr>
          <a:xfrm>
            <a:off x="1178375" y="524750"/>
            <a:ext cx="9894300" cy="963300"/>
          </a:xfrm>
          <a:prstGeom prst="roundRect">
            <a:avLst>
              <a:gd fmla="val 16667" name="adj"/>
            </a:avLst>
          </a:prstGeom>
          <a:solidFill>
            <a:schemeClr val="lt1">
              <a:alpha val="7098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g593ee657e3_0_47"/>
          <p:cNvSpPr txBox="1"/>
          <p:nvPr/>
        </p:nvSpPr>
        <p:spPr>
          <a:xfrm>
            <a:off x="0" y="590894"/>
            <a:ext cx="121920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b="1" lang="en-US" sz="4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Choosing What to Grow</a:t>
            </a:r>
            <a:endParaRPr b="0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2" name="Google Shape;172;g593ee657e3_0_47"/>
          <p:cNvSpPr/>
          <p:nvPr/>
        </p:nvSpPr>
        <p:spPr>
          <a:xfrm>
            <a:off x="1148850" y="1889625"/>
            <a:ext cx="9894300" cy="4788000"/>
          </a:xfrm>
          <a:prstGeom prst="roundRect">
            <a:avLst>
              <a:gd fmla="val 16667" name="adj"/>
            </a:avLst>
          </a:prstGeom>
          <a:solidFill>
            <a:schemeClr val="lt1">
              <a:alpha val="91760"/>
            </a:schemeClr>
          </a:solidFill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g593ee657e3_0_47"/>
          <p:cNvSpPr txBox="1"/>
          <p:nvPr/>
        </p:nvSpPr>
        <p:spPr>
          <a:xfrm>
            <a:off x="1148850" y="1889625"/>
            <a:ext cx="9894300" cy="37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Dense calorie </a:t>
            </a: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producers:</a:t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4" name="Google Shape;174;g593ee657e3_0_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38500" y="2516725"/>
            <a:ext cx="5715000" cy="353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2019-02-27T00:47:08Z</dcterms:created>
  <dc:creator>llulibpub</dc:creator>
</cp:coreProperties>
</file>