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4"/>
  </p:notesMasterIdLst>
  <p:sldIdLst>
    <p:sldId id="256" r:id="rId2"/>
    <p:sldId id="257" r:id="rId3"/>
    <p:sldId id="433" r:id="rId4"/>
    <p:sldId id="475" r:id="rId5"/>
    <p:sldId id="476" r:id="rId6"/>
    <p:sldId id="478" r:id="rId7"/>
    <p:sldId id="477" r:id="rId8"/>
    <p:sldId id="434" r:id="rId9"/>
    <p:sldId id="479" r:id="rId10"/>
    <p:sldId id="435" r:id="rId11"/>
    <p:sldId id="443" r:id="rId12"/>
    <p:sldId id="444" r:id="rId13"/>
    <p:sldId id="445" r:id="rId14"/>
    <p:sldId id="446" r:id="rId15"/>
    <p:sldId id="436" r:id="rId16"/>
    <p:sldId id="439" r:id="rId17"/>
    <p:sldId id="474" r:id="rId18"/>
    <p:sldId id="458" r:id="rId19"/>
    <p:sldId id="459" r:id="rId20"/>
    <p:sldId id="460" r:id="rId21"/>
    <p:sldId id="461" r:id="rId22"/>
    <p:sldId id="462" r:id="rId23"/>
    <p:sldId id="463" r:id="rId24"/>
    <p:sldId id="464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56" r:id="rId34"/>
    <p:sldId id="457" r:id="rId35"/>
    <p:sldId id="448" r:id="rId36"/>
    <p:sldId id="450" r:id="rId37"/>
    <p:sldId id="481" r:id="rId38"/>
    <p:sldId id="482" r:id="rId39"/>
    <p:sldId id="483" r:id="rId40"/>
    <p:sldId id="454" r:id="rId41"/>
    <p:sldId id="438" r:id="rId42"/>
    <p:sldId id="473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0" autoAdjust="0"/>
    <p:restoredTop sz="94660"/>
  </p:normalViewPr>
  <p:slideViewPr>
    <p:cSldViewPr snapToGrid="0">
      <p:cViewPr varScale="1">
        <p:scale>
          <a:sx n="36" d="100"/>
          <a:sy n="36" d="100"/>
        </p:scale>
        <p:origin x="44" y="1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C22A7-AA52-4CB2-BE7A-99F04A9B283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B0100DF-2CA3-45F1-990B-8159CEE106EE}">
      <dgm:prSet custT="1"/>
      <dgm:spPr/>
      <dgm:t>
        <a:bodyPr/>
        <a:lstStyle/>
        <a:p>
          <a:pPr algn="ctr">
            <a:defRPr cap="all"/>
          </a:pPr>
          <a:r>
            <a:rPr lang="en-US" sz="1400" b="0" i="0">
              <a:latin typeface="+mn-lt"/>
            </a:rPr>
            <a:t>The status of AEI development</a:t>
          </a:r>
          <a:endParaRPr lang="en-US" sz="1400" dirty="0">
            <a:latin typeface="+mn-lt"/>
          </a:endParaRPr>
        </a:p>
      </dgm:t>
    </dgm:pt>
    <dgm:pt modelId="{246CC9B5-1D25-4C46-921C-A603890BA8FC}" type="parTrans" cxnId="{C8B2A946-6846-4191-AB63-AC8AA6E43F66}">
      <dgm:prSet/>
      <dgm:spPr/>
      <dgm:t>
        <a:bodyPr/>
        <a:lstStyle/>
        <a:p>
          <a:pPr algn="ctr"/>
          <a:endParaRPr lang="en-US"/>
        </a:p>
      </dgm:t>
    </dgm:pt>
    <dgm:pt modelId="{EF261AFB-DFCE-475B-8170-B905F8FD8B0B}" type="sibTrans" cxnId="{C8B2A946-6846-4191-AB63-AC8AA6E43F66}">
      <dgm:prSet/>
      <dgm:spPr/>
      <dgm:t>
        <a:bodyPr/>
        <a:lstStyle/>
        <a:p>
          <a:pPr algn="ctr"/>
          <a:endParaRPr lang="en-US"/>
        </a:p>
      </dgm:t>
    </dgm:pt>
    <dgm:pt modelId="{45AA2899-8C6B-42B5-9D0C-AE829BBC1FDA}">
      <dgm:prSet/>
      <dgm:spPr/>
      <dgm:t>
        <a:bodyPr/>
        <a:lstStyle/>
        <a:p>
          <a:pPr algn="ctr">
            <a:defRPr cap="all"/>
          </a:pPr>
          <a:r>
            <a:rPr lang="en-US" b="0" i="0" dirty="0"/>
            <a:t>Getting the ball rolling</a:t>
          </a:r>
          <a:endParaRPr lang="en-US" dirty="0"/>
        </a:p>
      </dgm:t>
    </dgm:pt>
    <dgm:pt modelId="{A6FDABCC-7B6D-418D-A22F-5C08B4246A73}" type="parTrans" cxnId="{5BE0D596-8E37-4FFB-9639-364D01DA2105}">
      <dgm:prSet/>
      <dgm:spPr/>
      <dgm:t>
        <a:bodyPr/>
        <a:lstStyle/>
        <a:p>
          <a:pPr algn="ctr"/>
          <a:endParaRPr lang="en-US"/>
        </a:p>
      </dgm:t>
    </dgm:pt>
    <dgm:pt modelId="{18318A2D-D11A-4D2E-AD19-7CC7BF4BE7F0}" type="sibTrans" cxnId="{5BE0D596-8E37-4FFB-9639-364D01DA2105}">
      <dgm:prSet/>
      <dgm:spPr/>
      <dgm:t>
        <a:bodyPr/>
        <a:lstStyle/>
        <a:p>
          <a:pPr algn="ctr"/>
          <a:endParaRPr lang="en-US"/>
        </a:p>
      </dgm:t>
    </dgm:pt>
    <dgm:pt modelId="{2547F929-E913-44D3-85F3-33FC9D32EB05}">
      <dgm:prSet/>
      <dgm:spPr/>
      <dgm:t>
        <a:bodyPr/>
        <a:lstStyle/>
        <a:p>
          <a:pPr algn="ctr">
            <a:defRPr cap="all"/>
          </a:pPr>
          <a:r>
            <a:rPr lang="en-US" b="0" i="0" dirty="0"/>
            <a:t>The Space Development Network</a:t>
          </a:r>
          <a:endParaRPr lang="en-US" dirty="0"/>
        </a:p>
      </dgm:t>
    </dgm:pt>
    <dgm:pt modelId="{C7168FE2-9649-4833-9F52-9F50883B739E}" type="parTrans" cxnId="{2D910080-F6D8-49A5-8C89-A7A4876C4CFD}">
      <dgm:prSet/>
      <dgm:spPr/>
      <dgm:t>
        <a:bodyPr/>
        <a:lstStyle/>
        <a:p>
          <a:pPr algn="ctr"/>
          <a:endParaRPr lang="en-US"/>
        </a:p>
      </dgm:t>
    </dgm:pt>
    <dgm:pt modelId="{5BE069DB-0BE1-4CF7-8DFB-5C998327E131}" type="sibTrans" cxnId="{2D910080-F6D8-49A5-8C89-A7A4876C4CFD}">
      <dgm:prSet/>
      <dgm:spPr/>
      <dgm:t>
        <a:bodyPr/>
        <a:lstStyle/>
        <a:p>
          <a:pPr algn="ctr"/>
          <a:endParaRPr lang="en-US"/>
        </a:p>
      </dgm:t>
    </dgm:pt>
    <dgm:pt modelId="{77CC318C-B41D-438D-A9CA-A1C8499E5470}">
      <dgm:prSet/>
      <dgm:spPr/>
      <dgm:t>
        <a:bodyPr/>
        <a:lstStyle/>
        <a:p>
          <a:pPr algn="ctr">
            <a:defRPr cap="all"/>
          </a:pPr>
          <a:r>
            <a:rPr lang="en-US" b="0" i="0"/>
            <a:t>A new type of analogue base </a:t>
          </a:r>
          <a:endParaRPr lang="en-US"/>
        </a:p>
      </dgm:t>
    </dgm:pt>
    <dgm:pt modelId="{195831B3-6DAB-4083-9FC8-FC2AD4B56726}" type="parTrans" cxnId="{976E586C-EEF1-42C0-A434-5AF769BCC3F7}">
      <dgm:prSet/>
      <dgm:spPr/>
      <dgm:t>
        <a:bodyPr/>
        <a:lstStyle/>
        <a:p>
          <a:pPr algn="ctr"/>
          <a:endParaRPr lang="en-US"/>
        </a:p>
      </dgm:t>
    </dgm:pt>
    <dgm:pt modelId="{B30A1256-DCEB-4149-8852-B175AB030703}" type="sibTrans" cxnId="{976E586C-EEF1-42C0-A434-5AF769BCC3F7}">
      <dgm:prSet/>
      <dgm:spPr/>
      <dgm:t>
        <a:bodyPr/>
        <a:lstStyle/>
        <a:p>
          <a:pPr algn="ctr"/>
          <a:endParaRPr lang="en-US"/>
        </a:p>
      </dgm:t>
    </dgm:pt>
    <dgm:pt modelId="{8353837F-4052-44AF-827D-3F7A2CA0B9A8}">
      <dgm:prSet/>
      <dgm:spPr/>
      <dgm:t>
        <a:bodyPr/>
        <a:lstStyle/>
        <a:p>
          <a:pPr algn="ctr">
            <a:defRPr cap="all"/>
          </a:pPr>
          <a:r>
            <a:rPr lang="en-US" b="0" i="0" dirty="0"/>
            <a:t>The role of everyday people</a:t>
          </a:r>
          <a:endParaRPr lang="en-US" dirty="0"/>
        </a:p>
      </dgm:t>
    </dgm:pt>
    <dgm:pt modelId="{021A272C-3DF8-47A3-9942-B39E604F5676}" type="parTrans" cxnId="{E754A957-C982-4605-93AA-50DCC97E166A}">
      <dgm:prSet/>
      <dgm:spPr/>
      <dgm:t>
        <a:bodyPr/>
        <a:lstStyle/>
        <a:p>
          <a:pPr algn="ctr"/>
          <a:endParaRPr lang="en-US"/>
        </a:p>
      </dgm:t>
    </dgm:pt>
    <dgm:pt modelId="{D2E2067C-A916-4318-AC06-C74A3E530F71}" type="sibTrans" cxnId="{E754A957-C982-4605-93AA-50DCC97E166A}">
      <dgm:prSet/>
      <dgm:spPr/>
      <dgm:t>
        <a:bodyPr/>
        <a:lstStyle/>
        <a:p>
          <a:pPr algn="ctr"/>
          <a:endParaRPr lang="en-US"/>
        </a:p>
      </dgm:t>
    </dgm:pt>
    <dgm:pt modelId="{EECF9412-1595-4BDA-8263-05761D21991C}">
      <dgm:prSet/>
      <dgm:spPr/>
      <dgm:t>
        <a:bodyPr/>
        <a:lstStyle/>
        <a:p>
          <a:pPr algn="ctr">
            <a:defRPr cap="all"/>
          </a:pPr>
          <a:r>
            <a:rPr lang="en-US" b="0" i="0"/>
            <a:t>What can be done before ISDC 2020</a:t>
          </a:r>
          <a:endParaRPr lang="en-US"/>
        </a:p>
      </dgm:t>
    </dgm:pt>
    <dgm:pt modelId="{922C8B57-AB2C-42D3-99E8-811CE052CD6B}" type="parTrans" cxnId="{827914DD-BB67-49AB-8E14-46835E29017A}">
      <dgm:prSet/>
      <dgm:spPr/>
      <dgm:t>
        <a:bodyPr/>
        <a:lstStyle/>
        <a:p>
          <a:pPr algn="ctr"/>
          <a:endParaRPr lang="en-US"/>
        </a:p>
      </dgm:t>
    </dgm:pt>
    <dgm:pt modelId="{27AF936C-2C25-4C38-A390-26C55C884C5B}" type="sibTrans" cxnId="{827914DD-BB67-49AB-8E14-46835E29017A}">
      <dgm:prSet/>
      <dgm:spPr/>
      <dgm:t>
        <a:bodyPr/>
        <a:lstStyle/>
        <a:p>
          <a:pPr algn="ctr"/>
          <a:endParaRPr lang="en-US"/>
        </a:p>
      </dgm:t>
    </dgm:pt>
    <dgm:pt modelId="{C64F2789-850E-4C96-9325-A18CB5B47E5F}" type="pres">
      <dgm:prSet presAssocID="{1DCC22A7-AA52-4CB2-BE7A-99F04A9B283B}" presName="root" presStyleCnt="0">
        <dgm:presLayoutVars>
          <dgm:dir/>
          <dgm:resizeHandles val="exact"/>
        </dgm:presLayoutVars>
      </dgm:prSet>
      <dgm:spPr/>
    </dgm:pt>
    <dgm:pt modelId="{CD47F1A6-C658-42B5-ABE8-05FD81B9C2F6}" type="pres">
      <dgm:prSet presAssocID="{AB0100DF-2CA3-45F1-990B-8159CEE106EE}" presName="compNode" presStyleCnt="0"/>
      <dgm:spPr/>
    </dgm:pt>
    <dgm:pt modelId="{199B9DAB-677C-4539-8A68-3D9495F89118}" type="pres">
      <dgm:prSet presAssocID="{AB0100DF-2CA3-45F1-990B-8159CEE106EE}" presName="iconBgRect" presStyleLbl="bgShp" presStyleIdx="0" presStyleCnt="6"/>
      <dgm:spPr>
        <a:solidFill>
          <a:schemeClr val="accent1"/>
        </a:solidFill>
      </dgm:spPr>
    </dgm:pt>
    <dgm:pt modelId="{7DE915E6-7D6D-4104-B066-34A9252D3C9F}" type="pres">
      <dgm:prSet presAssocID="{AB0100DF-2CA3-45F1-990B-8159CEE106E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ruitmentManagement"/>
        </a:ext>
      </dgm:extLst>
    </dgm:pt>
    <dgm:pt modelId="{15483F9A-5F66-4F72-B163-FA1C934282F7}" type="pres">
      <dgm:prSet presAssocID="{AB0100DF-2CA3-45F1-990B-8159CEE106EE}" presName="spaceRect" presStyleCnt="0"/>
      <dgm:spPr/>
    </dgm:pt>
    <dgm:pt modelId="{A56A43D5-767E-4421-99EC-4DCAB7B82A26}" type="pres">
      <dgm:prSet presAssocID="{AB0100DF-2CA3-45F1-990B-8159CEE106EE}" presName="textRect" presStyleLbl="revTx" presStyleIdx="0" presStyleCnt="6" custScaleX="127677">
        <dgm:presLayoutVars>
          <dgm:chMax val="1"/>
          <dgm:chPref val="1"/>
        </dgm:presLayoutVars>
      </dgm:prSet>
      <dgm:spPr/>
    </dgm:pt>
    <dgm:pt modelId="{16B5D0E0-D3D2-4454-A2F6-2FE0E93CDC2F}" type="pres">
      <dgm:prSet presAssocID="{EF261AFB-DFCE-475B-8170-B905F8FD8B0B}" presName="sibTrans" presStyleCnt="0"/>
      <dgm:spPr/>
    </dgm:pt>
    <dgm:pt modelId="{37F82D7D-EF8F-4C5D-BD4C-3A0A96D760DF}" type="pres">
      <dgm:prSet presAssocID="{45AA2899-8C6B-42B5-9D0C-AE829BBC1FDA}" presName="compNode" presStyleCnt="0"/>
      <dgm:spPr/>
    </dgm:pt>
    <dgm:pt modelId="{31882145-5C4B-40C9-9281-19C6EE5ED265}" type="pres">
      <dgm:prSet presAssocID="{45AA2899-8C6B-42B5-9D0C-AE829BBC1FDA}" presName="iconBgRect" presStyleLbl="bgShp" presStyleIdx="1" presStyleCnt="6"/>
      <dgm:spPr/>
    </dgm:pt>
    <dgm:pt modelId="{0E0D5257-5888-45D9-8E32-4426E7548CC9}" type="pres">
      <dgm:prSet presAssocID="{45AA2899-8C6B-42B5-9D0C-AE829BBC1FD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D32F6C24-EB70-4C8B-AB30-57F7DD9EF8FC}" type="pres">
      <dgm:prSet presAssocID="{45AA2899-8C6B-42B5-9D0C-AE829BBC1FDA}" presName="spaceRect" presStyleCnt="0"/>
      <dgm:spPr/>
    </dgm:pt>
    <dgm:pt modelId="{3C0B4498-9DCD-4890-B60E-32ADDE810C8F}" type="pres">
      <dgm:prSet presAssocID="{45AA2899-8C6B-42B5-9D0C-AE829BBC1FDA}" presName="textRect" presStyleLbl="revTx" presStyleIdx="1" presStyleCnt="6">
        <dgm:presLayoutVars>
          <dgm:chMax val="1"/>
          <dgm:chPref val="1"/>
        </dgm:presLayoutVars>
      </dgm:prSet>
      <dgm:spPr/>
    </dgm:pt>
    <dgm:pt modelId="{A653F5D3-D892-45AC-80CE-AC59BE03FC71}" type="pres">
      <dgm:prSet presAssocID="{18318A2D-D11A-4D2E-AD19-7CC7BF4BE7F0}" presName="sibTrans" presStyleCnt="0"/>
      <dgm:spPr/>
    </dgm:pt>
    <dgm:pt modelId="{F7585CF9-4CD0-49E9-9243-E6450DF2A493}" type="pres">
      <dgm:prSet presAssocID="{2547F929-E913-44D3-85F3-33FC9D32EB05}" presName="compNode" presStyleCnt="0"/>
      <dgm:spPr/>
    </dgm:pt>
    <dgm:pt modelId="{202F4172-DF65-4A48-A537-A8D73171F8DF}" type="pres">
      <dgm:prSet presAssocID="{2547F929-E913-44D3-85F3-33FC9D32EB05}" presName="iconBgRect" presStyleLbl="bgShp" presStyleIdx="2" presStyleCnt="6"/>
      <dgm:spPr/>
    </dgm:pt>
    <dgm:pt modelId="{D7301C29-A866-4A74-BFD8-336647A2D91A}" type="pres">
      <dgm:prSet presAssocID="{2547F929-E913-44D3-85F3-33FC9D32EB0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ld"/>
        </a:ext>
      </dgm:extLst>
    </dgm:pt>
    <dgm:pt modelId="{B1A663E8-862B-423B-91EB-F18DDD409860}" type="pres">
      <dgm:prSet presAssocID="{2547F929-E913-44D3-85F3-33FC9D32EB05}" presName="spaceRect" presStyleCnt="0"/>
      <dgm:spPr/>
    </dgm:pt>
    <dgm:pt modelId="{73FA7F29-998C-41E6-887B-EC100C4F53E6}" type="pres">
      <dgm:prSet presAssocID="{2547F929-E913-44D3-85F3-33FC9D32EB05}" presName="textRect" presStyleLbl="revTx" presStyleIdx="2" presStyleCnt="6">
        <dgm:presLayoutVars>
          <dgm:chMax val="1"/>
          <dgm:chPref val="1"/>
        </dgm:presLayoutVars>
      </dgm:prSet>
      <dgm:spPr/>
    </dgm:pt>
    <dgm:pt modelId="{E1131548-C37C-43FF-BA32-AC94F12654DD}" type="pres">
      <dgm:prSet presAssocID="{5BE069DB-0BE1-4CF7-8DFB-5C998327E131}" presName="sibTrans" presStyleCnt="0"/>
      <dgm:spPr/>
    </dgm:pt>
    <dgm:pt modelId="{2B28D886-37FF-462E-AA97-E054624C6E20}" type="pres">
      <dgm:prSet presAssocID="{77CC318C-B41D-438D-A9CA-A1C8499E5470}" presName="compNode" presStyleCnt="0"/>
      <dgm:spPr/>
    </dgm:pt>
    <dgm:pt modelId="{C581A8A6-1244-4A29-A164-45002DFBB54F}" type="pres">
      <dgm:prSet presAssocID="{77CC318C-B41D-438D-A9CA-A1C8499E5470}" presName="iconBgRect" presStyleLbl="bgShp" presStyleIdx="3" presStyleCnt="6"/>
      <dgm:spPr/>
    </dgm:pt>
    <dgm:pt modelId="{608C1760-1E1D-4718-AC8F-A1FDF21E7607}" type="pres">
      <dgm:prSet presAssocID="{77CC318C-B41D-438D-A9CA-A1C8499E547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E4DE2B22-DB94-499E-8686-05DC39335B07}" type="pres">
      <dgm:prSet presAssocID="{77CC318C-B41D-438D-A9CA-A1C8499E5470}" presName="spaceRect" presStyleCnt="0"/>
      <dgm:spPr/>
    </dgm:pt>
    <dgm:pt modelId="{57C29BA0-1532-4015-B7EE-278EC88ACF8D}" type="pres">
      <dgm:prSet presAssocID="{77CC318C-B41D-438D-A9CA-A1C8499E5470}" presName="textRect" presStyleLbl="revTx" presStyleIdx="3" presStyleCnt="6">
        <dgm:presLayoutVars>
          <dgm:chMax val="1"/>
          <dgm:chPref val="1"/>
        </dgm:presLayoutVars>
      </dgm:prSet>
      <dgm:spPr/>
    </dgm:pt>
    <dgm:pt modelId="{6D29543B-DF6F-422D-B313-38E66BA56393}" type="pres">
      <dgm:prSet presAssocID="{B30A1256-DCEB-4149-8852-B175AB030703}" presName="sibTrans" presStyleCnt="0"/>
      <dgm:spPr/>
    </dgm:pt>
    <dgm:pt modelId="{E2F454C5-AE7E-4F69-BC09-83934A6BB06D}" type="pres">
      <dgm:prSet presAssocID="{8353837F-4052-44AF-827D-3F7A2CA0B9A8}" presName="compNode" presStyleCnt="0"/>
      <dgm:spPr/>
    </dgm:pt>
    <dgm:pt modelId="{7C5FB9A8-78A7-4A83-A420-21A0FC16D360}" type="pres">
      <dgm:prSet presAssocID="{8353837F-4052-44AF-827D-3F7A2CA0B9A8}" presName="iconBgRect" presStyleLbl="bgShp" presStyleIdx="4" presStyleCnt="6"/>
      <dgm:spPr/>
    </dgm:pt>
    <dgm:pt modelId="{D6D5EACB-7DC0-4810-9619-E22D0C0A4637}" type="pres">
      <dgm:prSet presAssocID="{8353837F-4052-44AF-827D-3F7A2CA0B9A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men"/>
        </a:ext>
      </dgm:extLst>
    </dgm:pt>
    <dgm:pt modelId="{70FC0536-5E23-4DE5-BA26-06B4331DFA6E}" type="pres">
      <dgm:prSet presAssocID="{8353837F-4052-44AF-827D-3F7A2CA0B9A8}" presName="spaceRect" presStyleCnt="0"/>
      <dgm:spPr/>
    </dgm:pt>
    <dgm:pt modelId="{3A3E9051-8D5B-4FA4-A56C-51359E871AE6}" type="pres">
      <dgm:prSet presAssocID="{8353837F-4052-44AF-827D-3F7A2CA0B9A8}" presName="textRect" presStyleLbl="revTx" presStyleIdx="4" presStyleCnt="6">
        <dgm:presLayoutVars>
          <dgm:chMax val="1"/>
          <dgm:chPref val="1"/>
        </dgm:presLayoutVars>
      </dgm:prSet>
      <dgm:spPr/>
    </dgm:pt>
    <dgm:pt modelId="{13721E98-02F8-4617-95A4-35350AE4B389}" type="pres">
      <dgm:prSet presAssocID="{D2E2067C-A916-4318-AC06-C74A3E530F71}" presName="sibTrans" presStyleCnt="0"/>
      <dgm:spPr/>
    </dgm:pt>
    <dgm:pt modelId="{6A0BE1E5-26E3-42F2-815C-8081ED3C2DFE}" type="pres">
      <dgm:prSet presAssocID="{EECF9412-1595-4BDA-8263-05761D21991C}" presName="compNode" presStyleCnt="0"/>
      <dgm:spPr/>
    </dgm:pt>
    <dgm:pt modelId="{819247A5-4F58-412B-90A7-21682F65CDEB}" type="pres">
      <dgm:prSet presAssocID="{EECF9412-1595-4BDA-8263-05761D21991C}" presName="iconBgRect" presStyleLbl="bgShp" presStyleIdx="5" presStyleCnt="6"/>
      <dgm:spPr>
        <a:solidFill>
          <a:schemeClr val="accent1">
            <a:lumMod val="60000"/>
            <a:lumOff val="40000"/>
          </a:schemeClr>
        </a:solidFill>
      </dgm:spPr>
    </dgm:pt>
    <dgm:pt modelId="{28BE297D-73EA-4C13-A1B6-6245C79E0CD3}" type="pres">
      <dgm:prSet presAssocID="{EECF9412-1595-4BDA-8263-05761D21991C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2679820-CE18-4F6C-962F-18B7A969B8F5}" type="pres">
      <dgm:prSet presAssocID="{EECF9412-1595-4BDA-8263-05761D21991C}" presName="spaceRect" presStyleCnt="0"/>
      <dgm:spPr/>
    </dgm:pt>
    <dgm:pt modelId="{C649534D-A0EE-404E-BD20-7C9392EAA305}" type="pres">
      <dgm:prSet presAssocID="{EECF9412-1595-4BDA-8263-05761D21991C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87D1612-132D-44EA-803E-D9BCDA3D54EF}" type="presOf" srcId="{AB0100DF-2CA3-45F1-990B-8159CEE106EE}" destId="{A56A43D5-767E-4421-99EC-4DCAB7B82A26}" srcOrd="0" destOrd="0" presId="urn:microsoft.com/office/officeart/2018/5/layout/IconCircleLabelList"/>
    <dgm:cxn modelId="{5AF3485C-E6D3-480F-8338-3C9276EE31CD}" type="presOf" srcId="{45AA2899-8C6B-42B5-9D0C-AE829BBC1FDA}" destId="{3C0B4498-9DCD-4890-B60E-32ADDE810C8F}" srcOrd="0" destOrd="0" presId="urn:microsoft.com/office/officeart/2018/5/layout/IconCircleLabelList"/>
    <dgm:cxn modelId="{C8B2A946-6846-4191-AB63-AC8AA6E43F66}" srcId="{1DCC22A7-AA52-4CB2-BE7A-99F04A9B283B}" destId="{AB0100DF-2CA3-45F1-990B-8159CEE106EE}" srcOrd="0" destOrd="0" parTransId="{246CC9B5-1D25-4C46-921C-A603890BA8FC}" sibTransId="{EF261AFB-DFCE-475B-8170-B905F8FD8B0B}"/>
    <dgm:cxn modelId="{976E586C-EEF1-42C0-A434-5AF769BCC3F7}" srcId="{1DCC22A7-AA52-4CB2-BE7A-99F04A9B283B}" destId="{77CC318C-B41D-438D-A9CA-A1C8499E5470}" srcOrd="3" destOrd="0" parTransId="{195831B3-6DAB-4083-9FC8-FC2AD4B56726}" sibTransId="{B30A1256-DCEB-4149-8852-B175AB030703}"/>
    <dgm:cxn modelId="{E754A957-C982-4605-93AA-50DCC97E166A}" srcId="{1DCC22A7-AA52-4CB2-BE7A-99F04A9B283B}" destId="{8353837F-4052-44AF-827D-3F7A2CA0B9A8}" srcOrd="4" destOrd="0" parTransId="{021A272C-3DF8-47A3-9942-B39E604F5676}" sibTransId="{D2E2067C-A916-4318-AC06-C74A3E530F71}"/>
    <dgm:cxn modelId="{2D910080-F6D8-49A5-8C89-A7A4876C4CFD}" srcId="{1DCC22A7-AA52-4CB2-BE7A-99F04A9B283B}" destId="{2547F929-E913-44D3-85F3-33FC9D32EB05}" srcOrd="2" destOrd="0" parTransId="{C7168FE2-9649-4833-9F52-9F50883B739E}" sibTransId="{5BE069DB-0BE1-4CF7-8DFB-5C998327E131}"/>
    <dgm:cxn modelId="{B8C3C887-87E6-443B-94B7-7EFBD8B2140E}" type="presOf" srcId="{2547F929-E913-44D3-85F3-33FC9D32EB05}" destId="{73FA7F29-998C-41E6-887B-EC100C4F53E6}" srcOrd="0" destOrd="0" presId="urn:microsoft.com/office/officeart/2018/5/layout/IconCircleLabelList"/>
    <dgm:cxn modelId="{5BE0D596-8E37-4FFB-9639-364D01DA2105}" srcId="{1DCC22A7-AA52-4CB2-BE7A-99F04A9B283B}" destId="{45AA2899-8C6B-42B5-9D0C-AE829BBC1FDA}" srcOrd="1" destOrd="0" parTransId="{A6FDABCC-7B6D-418D-A22F-5C08B4246A73}" sibTransId="{18318A2D-D11A-4D2E-AD19-7CC7BF4BE7F0}"/>
    <dgm:cxn modelId="{B50CB9A5-2F4A-4112-B431-46784E8D553E}" type="presOf" srcId="{EECF9412-1595-4BDA-8263-05761D21991C}" destId="{C649534D-A0EE-404E-BD20-7C9392EAA305}" srcOrd="0" destOrd="0" presId="urn:microsoft.com/office/officeart/2018/5/layout/IconCircleLabelList"/>
    <dgm:cxn modelId="{ED683DAD-A9D3-48C9-8B11-3FC8440DC9FD}" type="presOf" srcId="{77CC318C-B41D-438D-A9CA-A1C8499E5470}" destId="{57C29BA0-1532-4015-B7EE-278EC88ACF8D}" srcOrd="0" destOrd="0" presId="urn:microsoft.com/office/officeart/2018/5/layout/IconCircleLabelList"/>
    <dgm:cxn modelId="{176A8BAD-B888-4FC8-9E6F-A9DA8449B101}" type="presOf" srcId="{1DCC22A7-AA52-4CB2-BE7A-99F04A9B283B}" destId="{C64F2789-850E-4C96-9325-A18CB5B47E5F}" srcOrd="0" destOrd="0" presId="urn:microsoft.com/office/officeart/2018/5/layout/IconCircleLabelList"/>
    <dgm:cxn modelId="{86C30CD4-8F42-4228-858F-B34C686BA9F8}" type="presOf" srcId="{8353837F-4052-44AF-827D-3F7A2CA0B9A8}" destId="{3A3E9051-8D5B-4FA4-A56C-51359E871AE6}" srcOrd="0" destOrd="0" presId="urn:microsoft.com/office/officeart/2018/5/layout/IconCircleLabelList"/>
    <dgm:cxn modelId="{827914DD-BB67-49AB-8E14-46835E29017A}" srcId="{1DCC22A7-AA52-4CB2-BE7A-99F04A9B283B}" destId="{EECF9412-1595-4BDA-8263-05761D21991C}" srcOrd="5" destOrd="0" parTransId="{922C8B57-AB2C-42D3-99E8-811CE052CD6B}" sibTransId="{27AF936C-2C25-4C38-A390-26C55C884C5B}"/>
    <dgm:cxn modelId="{20CB3906-951F-4834-BDC8-9E1545425F57}" type="presParOf" srcId="{C64F2789-850E-4C96-9325-A18CB5B47E5F}" destId="{CD47F1A6-C658-42B5-ABE8-05FD81B9C2F6}" srcOrd="0" destOrd="0" presId="urn:microsoft.com/office/officeart/2018/5/layout/IconCircleLabelList"/>
    <dgm:cxn modelId="{677D0C33-CEB5-42A5-9DBC-34DAC28A2C88}" type="presParOf" srcId="{CD47F1A6-C658-42B5-ABE8-05FD81B9C2F6}" destId="{199B9DAB-677C-4539-8A68-3D9495F89118}" srcOrd="0" destOrd="0" presId="urn:microsoft.com/office/officeart/2018/5/layout/IconCircleLabelList"/>
    <dgm:cxn modelId="{4DD635AD-2003-4F94-A570-2D5ED6995919}" type="presParOf" srcId="{CD47F1A6-C658-42B5-ABE8-05FD81B9C2F6}" destId="{7DE915E6-7D6D-4104-B066-34A9252D3C9F}" srcOrd="1" destOrd="0" presId="urn:microsoft.com/office/officeart/2018/5/layout/IconCircleLabelList"/>
    <dgm:cxn modelId="{A1E06DB9-FF1E-46EF-9C94-E24CCF3194A6}" type="presParOf" srcId="{CD47F1A6-C658-42B5-ABE8-05FD81B9C2F6}" destId="{15483F9A-5F66-4F72-B163-FA1C934282F7}" srcOrd="2" destOrd="0" presId="urn:microsoft.com/office/officeart/2018/5/layout/IconCircleLabelList"/>
    <dgm:cxn modelId="{436F2E41-DC58-47D6-9D92-BACBEAAE5AB8}" type="presParOf" srcId="{CD47F1A6-C658-42B5-ABE8-05FD81B9C2F6}" destId="{A56A43D5-767E-4421-99EC-4DCAB7B82A26}" srcOrd="3" destOrd="0" presId="urn:microsoft.com/office/officeart/2018/5/layout/IconCircleLabelList"/>
    <dgm:cxn modelId="{8D3E0032-6E04-48B1-9A2F-98593484DDA8}" type="presParOf" srcId="{C64F2789-850E-4C96-9325-A18CB5B47E5F}" destId="{16B5D0E0-D3D2-4454-A2F6-2FE0E93CDC2F}" srcOrd="1" destOrd="0" presId="urn:microsoft.com/office/officeart/2018/5/layout/IconCircleLabelList"/>
    <dgm:cxn modelId="{93830778-E42D-40EC-8482-E17072652836}" type="presParOf" srcId="{C64F2789-850E-4C96-9325-A18CB5B47E5F}" destId="{37F82D7D-EF8F-4C5D-BD4C-3A0A96D760DF}" srcOrd="2" destOrd="0" presId="urn:microsoft.com/office/officeart/2018/5/layout/IconCircleLabelList"/>
    <dgm:cxn modelId="{1F0D0DF5-0CA3-4BD1-8F1B-FFEF0C4695F1}" type="presParOf" srcId="{37F82D7D-EF8F-4C5D-BD4C-3A0A96D760DF}" destId="{31882145-5C4B-40C9-9281-19C6EE5ED265}" srcOrd="0" destOrd="0" presId="urn:microsoft.com/office/officeart/2018/5/layout/IconCircleLabelList"/>
    <dgm:cxn modelId="{A256647A-1336-4719-9BCB-C6396EB8BBAD}" type="presParOf" srcId="{37F82D7D-EF8F-4C5D-BD4C-3A0A96D760DF}" destId="{0E0D5257-5888-45D9-8E32-4426E7548CC9}" srcOrd="1" destOrd="0" presId="urn:microsoft.com/office/officeart/2018/5/layout/IconCircleLabelList"/>
    <dgm:cxn modelId="{5C9E54A8-362F-41B2-B3C9-4B3D7D3234F5}" type="presParOf" srcId="{37F82D7D-EF8F-4C5D-BD4C-3A0A96D760DF}" destId="{D32F6C24-EB70-4C8B-AB30-57F7DD9EF8FC}" srcOrd="2" destOrd="0" presId="urn:microsoft.com/office/officeart/2018/5/layout/IconCircleLabelList"/>
    <dgm:cxn modelId="{B4A125C9-93FC-448E-92DB-71AF1B94558E}" type="presParOf" srcId="{37F82D7D-EF8F-4C5D-BD4C-3A0A96D760DF}" destId="{3C0B4498-9DCD-4890-B60E-32ADDE810C8F}" srcOrd="3" destOrd="0" presId="urn:microsoft.com/office/officeart/2018/5/layout/IconCircleLabelList"/>
    <dgm:cxn modelId="{E8727D9F-ECAF-467C-9A4D-E0D4AA651113}" type="presParOf" srcId="{C64F2789-850E-4C96-9325-A18CB5B47E5F}" destId="{A653F5D3-D892-45AC-80CE-AC59BE03FC71}" srcOrd="3" destOrd="0" presId="urn:microsoft.com/office/officeart/2018/5/layout/IconCircleLabelList"/>
    <dgm:cxn modelId="{1BFC3D59-BE7B-4A58-A4FA-E2A0EB9B843C}" type="presParOf" srcId="{C64F2789-850E-4C96-9325-A18CB5B47E5F}" destId="{F7585CF9-4CD0-49E9-9243-E6450DF2A493}" srcOrd="4" destOrd="0" presId="urn:microsoft.com/office/officeart/2018/5/layout/IconCircleLabelList"/>
    <dgm:cxn modelId="{DB6FF2E3-BE22-4F7E-9F02-EB9D0D9A9A58}" type="presParOf" srcId="{F7585CF9-4CD0-49E9-9243-E6450DF2A493}" destId="{202F4172-DF65-4A48-A537-A8D73171F8DF}" srcOrd="0" destOrd="0" presId="urn:microsoft.com/office/officeart/2018/5/layout/IconCircleLabelList"/>
    <dgm:cxn modelId="{F8E1338A-7A4F-4CD6-A2E5-802AC344FC7C}" type="presParOf" srcId="{F7585CF9-4CD0-49E9-9243-E6450DF2A493}" destId="{D7301C29-A866-4A74-BFD8-336647A2D91A}" srcOrd="1" destOrd="0" presId="urn:microsoft.com/office/officeart/2018/5/layout/IconCircleLabelList"/>
    <dgm:cxn modelId="{C3A13DA3-6ECC-417E-B02F-7FA02478AC3F}" type="presParOf" srcId="{F7585CF9-4CD0-49E9-9243-E6450DF2A493}" destId="{B1A663E8-862B-423B-91EB-F18DDD409860}" srcOrd="2" destOrd="0" presId="urn:microsoft.com/office/officeart/2018/5/layout/IconCircleLabelList"/>
    <dgm:cxn modelId="{71E8035B-514A-46C8-BF2F-1E6EA605743C}" type="presParOf" srcId="{F7585CF9-4CD0-49E9-9243-E6450DF2A493}" destId="{73FA7F29-998C-41E6-887B-EC100C4F53E6}" srcOrd="3" destOrd="0" presId="urn:microsoft.com/office/officeart/2018/5/layout/IconCircleLabelList"/>
    <dgm:cxn modelId="{7FBFD13A-C93F-40E3-B505-78CAB5AFFAFF}" type="presParOf" srcId="{C64F2789-850E-4C96-9325-A18CB5B47E5F}" destId="{E1131548-C37C-43FF-BA32-AC94F12654DD}" srcOrd="5" destOrd="0" presId="urn:microsoft.com/office/officeart/2018/5/layout/IconCircleLabelList"/>
    <dgm:cxn modelId="{CFF4B17B-DB45-4616-B356-F2F2EC4E3B28}" type="presParOf" srcId="{C64F2789-850E-4C96-9325-A18CB5B47E5F}" destId="{2B28D886-37FF-462E-AA97-E054624C6E20}" srcOrd="6" destOrd="0" presId="urn:microsoft.com/office/officeart/2018/5/layout/IconCircleLabelList"/>
    <dgm:cxn modelId="{2BEB0F85-A839-4CBE-9657-B52B031A1C12}" type="presParOf" srcId="{2B28D886-37FF-462E-AA97-E054624C6E20}" destId="{C581A8A6-1244-4A29-A164-45002DFBB54F}" srcOrd="0" destOrd="0" presId="urn:microsoft.com/office/officeart/2018/5/layout/IconCircleLabelList"/>
    <dgm:cxn modelId="{D277F233-E6F7-4D03-A9A8-016AF0F0089C}" type="presParOf" srcId="{2B28D886-37FF-462E-AA97-E054624C6E20}" destId="{608C1760-1E1D-4718-AC8F-A1FDF21E7607}" srcOrd="1" destOrd="0" presId="urn:microsoft.com/office/officeart/2018/5/layout/IconCircleLabelList"/>
    <dgm:cxn modelId="{3249C096-9F4A-4F75-965B-60AB7F4479F5}" type="presParOf" srcId="{2B28D886-37FF-462E-AA97-E054624C6E20}" destId="{E4DE2B22-DB94-499E-8686-05DC39335B07}" srcOrd="2" destOrd="0" presId="urn:microsoft.com/office/officeart/2018/5/layout/IconCircleLabelList"/>
    <dgm:cxn modelId="{FA63B38E-F9F3-42E9-95AF-7936DF573176}" type="presParOf" srcId="{2B28D886-37FF-462E-AA97-E054624C6E20}" destId="{57C29BA0-1532-4015-B7EE-278EC88ACF8D}" srcOrd="3" destOrd="0" presId="urn:microsoft.com/office/officeart/2018/5/layout/IconCircleLabelList"/>
    <dgm:cxn modelId="{6A0BEA11-AFC5-4B9D-8D64-E84F081C8F8A}" type="presParOf" srcId="{C64F2789-850E-4C96-9325-A18CB5B47E5F}" destId="{6D29543B-DF6F-422D-B313-38E66BA56393}" srcOrd="7" destOrd="0" presId="urn:microsoft.com/office/officeart/2018/5/layout/IconCircleLabelList"/>
    <dgm:cxn modelId="{DE468605-8FF6-442B-A1C0-90B1320BB65C}" type="presParOf" srcId="{C64F2789-850E-4C96-9325-A18CB5B47E5F}" destId="{E2F454C5-AE7E-4F69-BC09-83934A6BB06D}" srcOrd="8" destOrd="0" presId="urn:microsoft.com/office/officeart/2018/5/layout/IconCircleLabelList"/>
    <dgm:cxn modelId="{6950BB0C-2968-4AF3-B28B-E83B6EEBA9D6}" type="presParOf" srcId="{E2F454C5-AE7E-4F69-BC09-83934A6BB06D}" destId="{7C5FB9A8-78A7-4A83-A420-21A0FC16D360}" srcOrd="0" destOrd="0" presId="urn:microsoft.com/office/officeart/2018/5/layout/IconCircleLabelList"/>
    <dgm:cxn modelId="{F69DB025-CA39-480B-B8F3-11BDD64C2A66}" type="presParOf" srcId="{E2F454C5-AE7E-4F69-BC09-83934A6BB06D}" destId="{D6D5EACB-7DC0-4810-9619-E22D0C0A4637}" srcOrd="1" destOrd="0" presId="urn:microsoft.com/office/officeart/2018/5/layout/IconCircleLabelList"/>
    <dgm:cxn modelId="{87449DDE-669B-4B3C-80D0-51EFF1525DAF}" type="presParOf" srcId="{E2F454C5-AE7E-4F69-BC09-83934A6BB06D}" destId="{70FC0536-5E23-4DE5-BA26-06B4331DFA6E}" srcOrd="2" destOrd="0" presId="urn:microsoft.com/office/officeart/2018/5/layout/IconCircleLabelList"/>
    <dgm:cxn modelId="{93012191-5EFB-461C-8CF0-31DA8796B388}" type="presParOf" srcId="{E2F454C5-AE7E-4F69-BC09-83934A6BB06D}" destId="{3A3E9051-8D5B-4FA4-A56C-51359E871AE6}" srcOrd="3" destOrd="0" presId="urn:microsoft.com/office/officeart/2018/5/layout/IconCircleLabelList"/>
    <dgm:cxn modelId="{11AC3B8B-28FE-4F25-A49D-EF7590FA5E89}" type="presParOf" srcId="{C64F2789-850E-4C96-9325-A18CB5B47E5F}" destId="{13721E98-02F8-4617-95A4-35350AE4B389}" srcOrd="9" destOrd="0" presId="urn:microsoft.com/office/officeart/2018/5/layout/IconCircleLabelList"/>
    <dgm:cxn modelId="{4FDACFAB-CECF-4BE1-AEC5-BEF987B8DCBA}" type="presParOf" srcId="{C64F2789-850E-4C96-9325-A18CB5B47E5F}" destId="{6A0BE1E5-26E3-42F2-815C-8081ED3C2DFE}" srcOrd="10" destOrd="0" presId="urn:microsoft.com/office/officeart/2018/5/layout/IconCircleLabelList"/>
    <dgm:cxn modelId="{DDA8F114-D36F-4EA7-8F4B-EEB4C615F3D0}" type="presParOf" srcId="{6A0BE1E5-26E3-42F2-815C-8081ED3C2DFE}" destId="{819247A5-4F58-412B-90A7-21682F65CDEB}" srcOrd="0" destOrd="0" presId="urn:microsoft.com/office/officeart/2018/5/layout/IconCircleLabelList"/>
    <dgm:cxn modelId="{3FD056E8-4F45-46C6-B20C-11D320E29D03}" type="presParOf" srcId="{6A0BE1E5-26E3-42F2-815C-8081ED3C2DFE}" destId="{28BE297D-73EA-4C13-A1B6-6245C79E0CD3}" srcOrd="1" destOrd="0" presId="urn:microsoft.com/office/officeart/2018/5/layout/IconCircleLabelList"/>
    <dgm:cxn modelId="{C8F17C55-1E8F-44E6-BEA6-3254657210A0}" type="presParOf" srcId="{6A0BE1E5-26E3-42F2-815C-8081ED3C2DFE}" destId="{F2679820-CE18-4F6C-962F-18B7A969B8F5}" srcOrd="2" destOrd="0" presId="urn:microsoft.com/office/officeart/2018/5/layout/IconCircleLabelList"/>
    <dgm:cxn modelId="{D7711BF9-0142-47F6-8594-09C772A624B5}" type="presParOf" srcId="{6A0BE1E5-26E3-42F2-815C-8081ED3C2DFE}" destId="{C649534D-A0EE-404E-BD20-7C9392EAA30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B9DAB-677C-4539-8A68-3D9495F89118}">
      <dsp:nvSpPr>
        <dsp:cNvPr id="0" name=""/>
        <dsp:cNvSpPr/>
      </dsp:nvSpPr>
      <dsp:spPr>
        <a:xfrm>
          <a:off x="546398" y="1117021"/>
          <a:ext cx="997207" cy="997207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915E6-7D6D-4104-B066-34A9252D3C9F}">
      <dsp:nvSpPr>
        <dsp:cNvPr id="0" name=""/>
        <dsp:cNvSpPr/>
      </dsp:nvSpPr>
      <dsp:spPr>
        <a:xfrm>
          <a:off x="758918" y="1329541"/>
          <a:ext cx="572167" cy="5721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A43D5-767E-4421-99EC-4DCAB7B82A26}">
      <dsp:nvSpPr>
        <dsp:cNvPr id="0" name=""/>
        <dsp:cNvSpPr/>
      </dsp:nvSpPr>
      <dsp:spPr>
        <a:xfrm>
          <a:off x="1392" y="2424834"/>
          <a:ext cx="2087219" cy="65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0" i="0" kern="1200">
              <a:latin typeface="+mn-lt"/>
            </a:rPr>
            <a:t>The status of AEI development</a:t>
          </a:r>
          <a:endParaRPr lang="en-US" sz="1400" kern="1200" dirty="0">
            <a:latin typeface="+mn-lt"/>
          </a:endParaRPr>
        </a:p>
      </dsp:txBody>
      <dsp:txXfrm>
        <a:off x="1392" y="2424834"/>
        <a:ext cx="2087219" cy="653906"/>
      </dsp:txXfrm>
    </dsp:sp>
    <dsp:sp modelId="{31882145-5C4B-40C9-9281-19C6EE5ED265}">
      <dsp:nvSpPr>
        <dsp:cNvPr id="0" name=""/>
        <dsp:cNvSpPr/>
      </dsp:nvSpPr>
      <dsp:spPr>
        <a:xfrm>
          <a:off x="2693475" y="1117021"/>
          <a:ext cx="997207" cy="997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D5257-5888-45D9-8E32-4426E7548CC9}">
      <dsp:nvSpPr>
        <dsp:cNvPr id="0" name=""/>
        <dsp:cNvSpPr/>
      </dsp:nvSpPr>
      <dsp:spPr>
        <a:xfrm>
          <a:off x="2905995" y="1329541"/>
          <a:ext cx="572167" cy="5721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0B4498-9DCD-4890-B60E-32ADDE810C8F}">
      <dsp:nvSpPr>
        <dsp:cNvPr id="0" name=""/>
        <dsp:cNvSpPr/>
      </dsp:nvSpPr>
      <dsp:spPr>
        <a:xfrm>
          <a:off x="2374696" y="2424834"/>
          <a:ext cx="1634765" cy="65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 dirty="0"/>
            <a:t>Getting the ball rolling</a:t>
          </a:r>
          <a:endParaRPr lang="en-US" sz="1500" kern="1200" dirty="0"/>
        </a:p>
      </dsp:txBody>
      <dsp:txXfrm>
        <a:off x="2374696" y="2424834"/>
        <a:ext cx="1634765" cy="653906"/>
      </dsp:txXfrm>
    </dsp:sp>
    <dsp:sp modelId="{202F4172-DF65-4A48-A537-A8D73171F8DF}">
      <dsp:nvSpPr>
        <dsp:cNvPr id="0" name=""/>
        <dsp:cNvSpPr/>
      </dsp:nvSpPr>
      <dsp:spPr>
        <a:xfrm>
          <a:off x="4614325" y="1117021"/>
          <a:ext cx="997207" cy="9972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01C29-A866-4A74-BFD8-336647A2D91A}">
      <dsp:nvSpPr>
        <dsp:cNvPr id="0" name=""/>
        <dsp:cNvSpPr/>
      </dsp:nvSpPr>
      <dsp:spPr>
        <a:xfrm>
          <a:off x="4826844" y="1329541"/>
          <a:ext cx="572167" cy="5721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A7F29-998C-41E6-887B-EC100C4F53E6}">
      <dsp:nvSpPr>
        <dsp:cNvPr id="0" name=""/>
        <dsp:cNvSpPr/>
      </dsp:nvSpPr>
      <dsp:spPr>
        <a:xfrm>
          <a:off x="4295545" y="2424834"/>
          <a:ext cx="1634765" cy="65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 dirty="0"/>
            <a:t>The Space Development Network</a:t>
          </a:r>
          <a:endParaRPr lang="en-US" sz="1500" kern="1200" dirty="0"/>
        </a:p>
      </dsp:txBody>
      <dsp:txXfrm>
        <a:off x="4295545" y="2424834"/>
        <a:ext cx="1634765" cy="653906"/>
      </dsp:txXfrm>
    </dsp:sp>
    <dsp:sp modelId="{C581A8A6-1244-4A29-A164-45002DFBB54F}">
      <dsp:nvSpPr>
        <dsp:cNvPr id="0" name=""/>
        <dsp:cNvSpPr/>
      </dsp:nvSpPr>
      <dsp:spPr>
        <a:xfrm>
          <a:off x="6535174" y="1117021"/>
          <a:ext cx="997207" cy="9972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C1760-1E1D-4718-AC8F-A1FDF21E7607}">
      <dsp:nvSpPr>
        <dsp:cNvPr id="0" name=""/>
        <dsp:cNvSpPr/>
      </dsp:nvSpPr>
      <dsp:spPr>
        <a:xfrm>
          <a:off x="6747694" y="1329541"/>
          <a:ext cx="572167" cy="5721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29BA0-1532-4015-B7EE-278EC88ACF8D}">
      <dsp:nvSpPr>
        <dsp:cNvPr id="0" name=""/>
        <dsp:cNvSpPr/>
      </dsp:nvSpPr>
      <dsp:spPr>
        <a:xfrm>
          <a:off x="6216395" y="2424834"/>
          <a:ext cx="1634765" cy="65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/>
            <a:t>A new type of analogue base </a:t>
          </a:r>
          <a:endParaRPr lang="en-US" sz="1500" kern="1200"/>
        </a:p>
      </dsp:txBody>
      <dsp:txXfrm>
        <a:off x="6216395" y="2424834"/>
        <a:ext cx="1634765" cy="653906"/>
      </dsp:txXfrm>
    </dsp:sp>
    <dsp:sp modelId="{7C5FB9A8-78A7-4A83-A420-21A0FC16D360}">
      <dsp:nvSpPr>
        <dsp:cNvPr id="0" name=""/>
        <dsp:cNvSpPr/>
      </dsp:nvSpPr>
      <dsp:spPr>
        <a:xfrm>
          <a:off x="8456024" y="1117021"/>
          <a:ext cx="997207" cy="9972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5EACB-7DC0-4810-9619-E22D0C0A4637}">
      <dsp:nvSpPr>
        <dsp:cNvPr id="0" name=""/>
        <dsp:cNvSpPr/>
      </dsp:nvSpPr>
      <dsp:spPr>
        <a:xfrm>
          <a:off x="8668543" y="1329541"/>
          <a:ext cx="572167" cy="5721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E9051-8D5B-4FA4-A56C-51359E871AE6}">
      <dsp:nvSpPr>
        <dsp:cNvPr id="0" name=""/>
        <dsp:cNvSpPr/>
      </dsp:nvSpPr>
      <dsp:spPr>
        <a:xfrm>
          <a:off x="8137245" y="2424834"/>
          <a:ext cx="1634765" cy="65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 dirty="0"/>
            <a:t>The role of everyday people</a:t>
          </a:r>
          <a:endParaRPr lang="en-US" sz="1500" kern="1200" dirty="0"/>
        </a:p>
      </dsp:txBody>
      <dsp:txXfrm>
        <a:off x="8137245" y="2424834"/>
        <a:ext cx="1634765" cy="653906"/>
      </dsp:txXfrm>
    </dsp:sp>
    <dsp:sp modelId="{819247A5-4F58-412B-90A7-21682F65CDEB}">
      <dsp:nvSpPr>
        <dsp:cNvPr id="0" name=""/>
        <dsp:cNvSpPr/>
      </dsp:nvSpPr>
      <dsp:spPr>
        <a:xfrm>
          <a:off x="10376874" y="1117021"/>
          <a:ext cx="997207" cy="997207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E297D-73EA-4C13-A1B6-6245C79E0CD3}">
      <dsp:nvSpPr>
        <dsp:cNvPr id="0" name=""/>
        <dsp:cNvSpPr/>
      </dsp:nvSpPr>
      <dsp:spPr>
        <a:xfrm>
          <a:off x="10589393" y="1329541"/>
          <a:ext cx="572167" cy="5721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9534D-A0EE-404E-BD20-7C9392EAA305}">
      <dsp:nvSpPr>
        <dsp:cNvPr id="0" name=""/>
        <dsp:cNvSpPr/>
      </dsp:nvSpPr>
      <dsp:spPr>
        <a:xfrm>
          <a:off x="10058094" y="2424834"/>
          <a:ext cx="1634765" cy="653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0" i="0" kern="1200"/>
            <a:t>What can be done before ISDC 2020</a:t>
          </a:r>
          <a:endParaRPr lang="en-US" sz="1500" kern="1200"/>
        </a:p>
      </dsp:txBody>
      <dsp:txXfrm>
        <a:off x="10058094" y="2424834"/>
        <a:ext cx="1634765" cy="653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5AA35-F75C-4B97-908D-EE99BFE09089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DD422-2512-4040-83B2-499A4EF05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2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320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59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829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0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629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111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53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295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565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782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5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560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55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872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299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347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E7841-7544-43D2-93C1-9FDC092C0CDD}" type="slidenum">
              <a:rPr lang="en-US" altLang="en-US"/>
              <a:pPr algn="r" eaLnBrk="1" hangingPunct="1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62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E7841-7544-43D2-93C1-9FDC092C0CDD}" type="slidenum">
              <a:rPr lang="en-US" altLang="en-US"/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858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240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78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858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02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3157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824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E7841-7544-43D2-93C1-9FDC092C0CDD}" type="slidenum">
              <a:rPr lang="en-US" altLang="en-US"/>
              <a:pPr algn="r" eaLnBrk="1" hangingPunct="1"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939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677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012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9650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793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666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09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3C61ACE-41A7-4669-B03C-3C2C0DCCD263}" type="slidenum">
              <a:rPr lang="en-US" altLang="en-US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72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A9339-5DF5-4111-9212-550E934975D2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5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AF0-BAFA-4876-9FB6-1F9B30F6A1B2}" type="datetime1">
              <a:rPr lang="en-US" smtClean="0"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39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AF0-BAFA-4876-9FB6-1F9B30F6A1B2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9876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AF0-BAFA-4876-9FB6-1F9B30F6A1B2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681787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AF0-BAFA-4876-9FB6-1F9B30F6A1B2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249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AF0-BAFA-4876-9FB6-1F9B30F6A1B2}" type="datetime1">
              <a:rPr lang="en-US" smtClean="0"/>
              <a:t>6/9/2019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551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AF0-BAFA-4876-9FB6-1F9B30F6A1B2}" type="datetime1">
              <a:rPr lang="en-US" smtClean="0"/>
              <a:t>6/9/2019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1606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0E09B-5485-46D4-95E5-6D9E2A0BCCCB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91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4DD3-763F-4D03-988D-9A5F1626A929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D10AA-C591-4FC5-B5ED-7685103DEAA0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67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36F2-363D-45D0-9C91-CED50BFB98AE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8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474C7-BD59-48D5-8F9A-8DE2D4734A92}" type="datetime1">
              <a:rPr lang="en-US" smtClean="0"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8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3A137-FD79-4029-BD5B-8B6D2C91BED4}" type="datetime1">
              <a:rPr lang="en-US" smtClean="0"/>
              <a:t>6/9/2019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0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3E19-24E1-4173-95D9-2B63C48D1951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4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10E04-51D7-418E-B6CD-CF6C5CC2FF0A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5F02F-42AB-4AFA-A4C6-DC15C0E194D2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8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27CE-747C-4C02-9981-74CDB73447A4}" type="datetime1">
              <a:rPr lang="en-US" smtClean="0"/>
              <a:t>6/9/2019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220AF0-BAFA-4876-9FB6-1F9B30F6A1B2}" type="datetime1">
              <a:rPr lang="en-US" smtClean="0"/>
              <a:t>6/9/2019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615EC-2FFF-46A6-A166-76F25BC45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876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59734-553E-43E6-AF17-B1254E4E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505" y="623571"/>
            <a:ext cx="10260990" cy="3523885"/>
          </a:xfrm>
        </p:spPr>
        <p:txBody>
          <a:bodyPr>
            <a:normAutofit/>
          </a:bodyPr>
          <a:lstStyle/>
          <a:p>
            <a:pPr algn="ctr"/>
            <a:r>
              <a:rPr lang="en-US" sz="8000"/>
              <a:t>The Moon-Mars Analogue Base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8BCC5-46C8-4DED-905E-E05C3F63B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505" y="4777380"/>
            <a:ext cx="10260990" cy="12097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Presented by: Christian B. Meza</a:t>
            </a:r>
          </a:p>
          <a:p>
            <a:pPr algn="ctr"/>
            <a:r>
              <a:rPr lang="en-US" sz="2400">
                <a:solidFill>
                  <a:schemeClr val="bg2"/>
                </a:solidFill>
                <a:latin typeface="+mn-lt"/>
              </a:rPr>
              <a:t>President of the Tucson L5 Space Society</a:t>
            </a:r>
          </a:p>
        </p:txBody>
      </p:sp>
    </p:spTree>
    <p:extLst>
      <p:ext uri="{BB962C8B-B14F-4D97-AF65-F5344CB8AC3E}">
        <p14:creationId xmlns:p14="http://schemas.microsoft.com/office/powerpoint/2010/main" val="1179620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73388C26-58D1-4A47-81CF-69DB01506EA4}"/>
              </a:ext>
            </a:extLst>
          </p:cNvPr>
          <p:cNvSpPr/>
          <p:nvPr/>
        </p:nvSpPr>
        <p:spPr>
          <a:xfrm>
            <a:off x="2381250" y="3086916"/>
            <a:ext cx="7429500" cy="88501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D0D63-4833-46AF-BF07-F5D68003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1151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A New Type of Analogue Base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8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847385" y="381001"/>
            <a:ext cx="851151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12849" y="638638"/>
            <a:ext cx="9155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Why Another Analogue Base?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9629"/>
          <a:stretch/>
        </p:blipFill>
        <p:spPr>
          <a:xfrm>
            <a:off x="1861216" y="2621820"/>
            <a:ext cx="4237200" cy="30987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098417" y="3113716"/>
            <a:ext cx="4580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Moon</a:t>
            </a:r>
            <a:br>
              <a:rPr lang="en-US" sz="4400" b="1" dirty="0"/>
            </a:br>
            <a:r>
              <a:rPr lang="en-US" sz="4400" b="1" dirty="0"/>
              <a:t>&amp;</a:t>
            </a:r>
            <a:br>
              <a:rPr lang="en-US" sz="4400" b="1" dirty="0"/>
            </a:br>
            <a:r>
              <a:rPr lang="en-US" sz="4400" b="1" dirty="0"/>
              <a:t>Mars</a:t>
            </a:r>
          </a:p>
        </p:txBody>
      </p:sp>
    </p:spTree>
    <p:extLst>
      <p:ext uri="{BB962C8B-B14F-4D97-AF65-F5344CB8AC3E}">
        <p14:creationId xmlns:p14="http://schemas.microsoft.com/office/powerpoint/2010/main" val="236203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847385" y="381001"/>
            <a:ext cx="851151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12849" y="638638"/>
            <a:ext cx="9155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Why Another Analogue Base?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9629"/>
          <a:stretch/>
        </p:blipFill>
        <p:spPr>
          <a:xfrm>
            <a:off x="1861216" y="2621820"/>
            <a:ext cx="4237200" cy="30987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098417" y="2717477"/>
            <a:ext cx="45807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Exploration</a:t>
            </a:r>
          </a:p>
          <a:p>
            <a:pPr algn="ctr"/>
            <a:r>
              <a:rPr lang="en-US" sz="4400" b="1" dirty="0"/>
              <a:t>vs</a:t>
            </a:r>
            <a:br>
              <a:rPr lang="en-US" sz="4400" b="1" dirty="0"/>
            </a:br>
            <a:r>
              <a:rPr lang="en-US" sz="4400" b="1" dirty="0"/>
              <a:t> Development / Settlement</a:t>
            </a:r>
          </a:p>
        </p:txBody>
      </p:sp>
    </p:spTree>
    <p:extLst>
      <p:ext uri="{BB962C8B-B14F-4D97-AF65-F5344CB8AC3E}">
        <p14:creationId xmlns:p14="http://schemas.microsoft.com/office/powerpoint/2010/main" val="26131489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847385" y="381001"/>
            <a:ext cx="851151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12849" y="638638"/>
            <a:ext cx="9155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Why Another Analogue Base?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2057"/>
          <a:stretch/>
        </p:blipFill>
        <p:spPr>
          <a:xfrm>
            <a:off x="2728332" y="2107226"/>
            <a:ext cx="6867301" cy="9322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/>
        </p:blipFill>
        <p:spPr bwMode="auto">
          <a:xfrm>
            <a:off x="4058835" y="3453008"/>
            <a:ext cx="4066687" cy="295795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41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847385" y="381001"/>
            <a:ext cx="851151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12849" y="638638"/>
            <a:ext cx="9155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Why Another Analogue Base?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5001">
            <a:off x="4374251" y="2065910"/>
            <a:ext cx="3458130" cy="43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8437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73388C26-58D1-4A47-81CF-69DB01506EA4}"/>
              </a:ext>
            </a:extLst>
          </p:cNvPr>
          <p:cNvSpPr/>
          <p:nvPr/>
        </p:nvSpPr>
        <p:spPr>
          <a:xfrm>
            <a:off x="2276475" y="2543991"/>
            <a:ext cx="7639050" cy="150413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D0D63-4833-46AF-BF07-F5D68003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68592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Proposal:</a:t>
            </a:r>
            <a:br>
              <a:rPr lang="en-US" altLang="en-US" sz="3600" b="1" dirty="0">
                <a:latin typeface="Century Gothic" panose="020B0502020202020204" pitchFamily="34" charset="0"/>
              </a:rPr>
            </a:br>
            <a:r>
              <a:rPr lang="en-US" altLang="en-US" sz="3600" b="1" dirty="0">
                <a:latin typeface="Century Gothic" panose="020B0502020202020204" pitchFamily="34" charset="0"/>
              </a:rPr>
              <a:t>The Moon-Mars Analogue Base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76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4612640" y="381001"/>
            <a:ext cx="298100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6"/>
            <a:ext cx="56245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Terms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185934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Moon-Mars Analogue Base (MMAB)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780" y="3340100"/>
            <a:ext cx="3149692" cy="23573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131694" y="3340100"/>
            <a:ext cx="4045066" cy="2357344"/>
            <a:chOff x="607694" y="3340100"/>
            <a:chExt cx="4045066" cy="23573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8000" contrast="1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7694" y="3340100"/>
              <a:ext cx="4045066" cy="2357344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" name="Oval 1"/>
            <p:cNvSpPr/>
            <p:nvPr/>
          </p:nvSpPr>
          <p:spPr>
            <a:xfrm>
              <a:off x="1178560" y="34645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8066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73388C26-58D1-4A47-81CF-69DB01506EA4}"/>
              </a:ext>
            </a:extLst>
          </p:cNvPr>
          <p:cNvSpPr/>
          <p:nvPr/>
        </p:nvSpPr>
        <p:spPr>
          <a:xfrm>
            <a:off x="4445000" y="2543991"/>
            <a:ext cx="3251200" cy="84056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D0D63-4833-46AF-BF07-F5D68003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6859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The </a:t>
            </a:r>
            <a:r>
              <a:rPr lang="en-US" altLang="en-US" sz="3600" b="1" dirty="0" err="1">
                <a:latin typeface="Century Gothic" panose="020B0502020202020204" pitchFamily="34" charset="0"/>
              </a:rPr>
              <a:t>UniHab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464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14389"/>
          <a:stretch/>
        </p:blipFill>
        <p:spPr>
          <a:xfrm>
            <a:off x="1706880" y="2858196"/>
            <a:ext cx="8392160" cy="2806699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017"/>
          <a:stretch/>
        </p:blipFill>
        <p:spPr>
          <a:xfrm>
            <a:off x="1706880" y="2848036"/>
            <a:ext cx="863600" cy="2806699"/>
          </a:xfrm>
          <a:prstGeom prst="rect">
            <a:avLst/>
          </a:prstGeom>
          <a:ln w="38100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2" r="7678"/>
          <a:stretch/>
        </p:blipFill>
        <p:spPr>
          <a:xfrm>
            <a:off x="9885680" y="2858196"/>
            <a:ext cx="533400" cy="2806699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/>
          <p:cNvSpPr/>
          <p:nvPr/>
        </p:nvSpPr>
        <p:spPr>
          <a:xfrm>
            <a:off x="1706880" y="2848036"/>
            <a:ext cx="8712200" cy="280669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37680" y="4155440"/>
            <a:ext cx="2357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DevelopSpace.org</a:t>
            </a:r>
          </a:p>
        </p:txBody>
      </p:sp>
      <p:sp>
        <p:nvSpPr>
          <p:cNvPr id="11" name="Rounded Rectangle 21"/>
          <p:cNvSpPr/>
          <p:nvPr/>
        </p:nvSpPr>
        <p:spPr>
          <a:xfrm>
            <a:off x="4348480" y="381001"/>
            <a:ext cx="350932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err="1">
                <a:latin typeface="Century Gothic" panose="020B0502020202020204" pitchFamily="34" charset="0"/>
              </a:rPr>
              <a:t>UniHab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0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82057"/>
          <a:stretch/>
        </p:blipFill>
        <p:spPr>
          <a:xfrm>
            <a:off x="2851196" y="2058612"/>
            <a:ext cx="6559505" cy="89041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196" y="3418570"/>
            <a:ext cx="6559505" cy="299493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19</a:t>
            </a:fld>
            <a:endParaRPr lang="en-US"/>
          </a:p>
        </p:txBody>
      </p:sp>
      <p:sp>
        <p:nvSpPr>
          <p:cNvPr id="9" name="Rounded Rectangle 21"/>
          <p:cNvSpPr/>
          <p:nvPr/>
        </p:nvSpPr>
        <p:spPr>
          <a:xfrm>
            <a:off x="4348480" y="381001"/>
            <a:ext cx="350932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err="1">
                <a:latin typeface="Century Gothic" panose="020B0502020202020204" pitchFamily="34" charset="0"/>
              </a:rPr>
              <a:t>UniHab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343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7CAE89-7351-4A1A-8AA6-3FF52316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Overview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8A496595-E190-44E3-8976-ACBB0DF092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89775"/>
              </p:ext>
            </p:extLst>
          </p:nvPr>
        </p:nvGraphicFramePr>
        <p:xfrm>
          <a:off x="285226" y="2052638"/>
          <a:ext cx="11694253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5036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20</a:t>
            </a:fld>
            <a:endParaRPr lang="en-US"/>
          </a:p>
        </p:txBody>
      </p:sp>
      <p:sp>
        <p:nvSpPr>
          <p:cNvPr id="8" name="Rounded Rectangle 21"/>
          <p:cNvSpPr/>
          <p:nvPr/>
        </p:nvSpPr>
        <p:spPr>
          <a:xfrm>
            <a:off x="4348480" y="381001"/>
            <a:ext cx="350932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 err="1">
                <a:latin typeface="Century Gothic" panose="020B0502020202020204" pitchFamily="34" charset="0"/>
              </a:rPr>
              <a:t>UniHab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075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Rectangle: Rounded Corners 1"/>
          <p:cNvSpPr/>
          <p:nvPr/>
        </p:nvSpPr>
        <p:spPr>
          <a:xfrm>
            <a:off x="4439920" y="2133600"/>
            <a:ext cx="2987040" cy="1473200"/>
          </a:xfrm>
          <a:prstGeom prst="roundRect">
            <a:avLst>
              <a:gd name="adj" fmla="val 50000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21"/>
          <p:cNvSpPr/>
          <p:nvPr/>
        </p:nvSpPr>
        <p:spPr>
          <a:xfrm>
            <a:off x="2072640" y="381001"/>
            <a:ext cx="80264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03680" y="565786"/>
            <a:ext cx="9164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Hydroponic Greenhouse</a:t>
            </a:r>
            <a:endParaRPr lang="en-US" altLang="en-US" sz="40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9846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072640" y="381001"/>
            <a:ext cx="8026400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03680" y="565786"/>
            <a:ext cx="91643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Hydroponic Greenhouse</a:t>
            </a:r>
            <a:endParaRPr lang="en-US" alt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81" y="2738919"/>
            <a:ext cx="3982720" cy="298704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://www.agardenforthehouse.com/wp-content/uploads/2012/06/IMG_44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40" y="2764752"/>
            <a:ext cx="3972560" cy="297632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7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Rectangle: Rounded Corners 1"/>
          <p:cNvSpPr/>
          <p:nvPr/>
        </p:nvSpPr>
        <p:spPr>
          <a:xfrm>
            <a:off x="4399280" y="2672080"/>
            <a:ext cx="924560" cy="965200"/>
          </a:xfrm>
          <a:prstGeom prst="roundRect">
            <a:avLst>
              <a:gd name="adj" fmla="val 50000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Aquaponics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047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Aquaponics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58"/>
          <a:stretch/>
        </p:blipFill>
        <p:spPr>
          <a:xfrm>
            <a:off x="7025641" y="2753360"/>
            <a:ext cx="3114040" cy="28854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6370" b="15778"/>
          <a:stretch/>
        </p:blipFill>
        <p:spPr>
          <a:xfrm>
            <a:off x="1938408" y="2773680"/>
            <a:ext cx="4660514" cy="28651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010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Centrifuge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307840" y="3190240"/>
            <a:ext cx="1452880" cy="1473200"/>
          </a:xfrm>
          <a:prstGeom prst="roundRect">
            <a:avLst>
              <a:gd name="adj" fmla="val 50000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1530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Centrifuge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"/>
          <a:stretch/>
        </p:blipFill>
        <p:spPr bwMode="auto">
          <a:xfrm>
            <a:off x="3534728" y="2311401"/>
            <a:ext cx="5105400" cy="37134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7660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Centrifuge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68" y="2555618"/>
            <a:ext cx="5203892" cy="346926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1021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Centrifuge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8" name="Picture 2" descr="http://www.themeparkreview.com/parks/pimages/Scandia_Family_Fun_Center/Theme_Park_Reviews_2009_West_Coast_Trip%21/scandi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35" y="2001520"/>
            <a:ext cx="2590129" cy="19431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1" y="2001520"/>
            <a:ext cx="2604143" cy="19431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2001520"/>
            <a:ext cx="2295848" cy="194318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28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20" y="4269732"/>
            <a:ext cx="6079173" cy="219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068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Centrifuge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20" y="2667079"/>
            <a:ext cx="8144500" cy="310380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810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73388C26-58D1-4A47-81CF-69DB01506EA4}"/>
              </a:ext>
            </a:extLst>
          </p:cNvPr>
          <p:cNvSpPr/>
          <p:nvPr/>
        </p:nvSpPr>
        <p:spPr>
          <a:xfrm>
            <a:off x="2476150" y="3092177"/>
            <a:ext cx="7239700" cy="88501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D0D63-4833-46AF-BF07-F5D68003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115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The Status of AEI Development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72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Centrifuge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"/>
          <a:stretch>
            <a:fillRect/>
          </a:stretch>
        </p:blipFill>
        <p:spPr bwMode="auto">
          <a:xfrm>
            <a:off x="1879600" y="2641203"/>
            <a:ext cx="4033520" cy="3028641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573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715" y="2641203"/>
            <a:ext cx="4021362" cy="30286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17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Other Areas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460240" y="4389120"/>
            <a:ext cx="3210560" cy="1229360"/>
          </a:xfrm>
          <a:prstGeom prst="roundRect">
            <a:avLst>
              <a:gd name="adj" fmla="val 26644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8977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89" y="1989516"/>
            <a:ext cx="5924505" cy="44820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Bedrooms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6339840" y="2397760"/>
            <a:ext cx="1717040" cy="2418080"/>
          </a:xfrm>
          <a:prstGeom prst="roundRect">
            <a:avLst>
              <a:gd name="adj" fmla="val 35799"/>
            </a:avLst>
          </a:prstGeom>
          <a:solidFill>
            <a:srgbClr val="FF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0442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18560" y="381001"/>
            <a:ext cx="476916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Lunar Base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120" y="2019300"/>
            <a:ext cx="5871174" cy="43942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0623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718560" y="381001"/>
            <a:ext cx="476916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5"/>
            <a:ext cx="5624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Lunar Base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2050007"/>
            <a:ext cx="7733590" cy="43266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251324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290888" y="504826"/>
            <a:ext cx="56245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6000" b="1" dirty="0">
                <a:latin typeface="Century Gothic" panose="020B0502020202020204" pitchFamily="34" charset="0"/>
              </a:rPr>
              <a:t>Partnerships</a:t>
            </a:r>
            <a:endParaRPr lang="en-US" alt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213" y="3668005"/>
            <a:ext cx="1437723" cy="10514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61" y="3668005"/>
            <a:ext cx="1443139" cy="10514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936"/>
          <a:stretch/>
        </p:blipFill>
        <p:spPr>
          <a:xfrm>
            <a:off x="4239219" y="2115976"/>
            <a:ext cx="1437723" cy="10418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/>
          <a:stretch/>
        </p:blipFill>
        <p:spPr>
          <a:xfrm>
            <a:off x="4197169" y="5160304"/>
            <a:ext cx="1496007" cy="11627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26898" r="29666"/>
          <a:stretch/>
        </p:blipFill>
        <p:spPr>
          <a:xfrm>
            <a:off x="6538200" y="5160305"/>
            <a:ext cx="1579640" cy="116275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Oval 5"/>
          <p:cNvSpPr/>
          <p:nvPr/>
        </p:nvSpPr>
        <p:spPr>
          <a:xfrm>
            <a:off x="5039360" y="3623413"/>
            <a:ext cx="2021840" cy="109339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978400" y="3799900"/>
            <a:ext cx="2214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MMAB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35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l="4131" r="3463"/>
          <a:stretch/>
        </p:blipFill>
        <p:spPr>
          <a:xfrm>
            <a:off x="6471920" y="2099317"/>
            <a:ext cx="1645920" cy="10602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8950461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332560" y="722025"/>
            <a:ext cx="56245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latin typeface="Century Gothic" panose="020B0502020202020204" pitchFamily="34" charset="0"/>
              </a:rPr>
              <a:t>Tucson L5 Space Society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2028032" y="2032696"/>
            <a:ext cx="8233568" cy="4368105"/>
          </a:xfrm>
          <a:prstGeom prst="roundRect">
            <a:avLst>
              <a:gd name="adj" fmla="val 18543"/>
            </a:avLst>
          </a:prstGeom>
          <a:solidFill>
            <a:schemeClr val="tx1">
              <a:alpha val="47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>
            <a:off x="2355257" y="2498785"/>
            <a:ext cx="22562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Set-up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Fundraising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Furnishings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Greenhouse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Aquaponics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Centrifuge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Animals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6321" y="2498785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Public events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2"/>
                </a:solidFill>
              </a:rPr>
              <a:t>Virtual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Culinary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A.G. Rx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5680" y="2498786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Power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Spacesuits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Metallurgy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Machining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Telerobotics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Geology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Reproduction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0970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332560" y="593766"/>
            <a:ext cx="5624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Local Supporters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2028032" y="2032696"/>
            <a:ext cx="8233568" cy="4368105"/>
          </a:xfrm>
          <a:prstGeom prst="roundRect">
            <a:avLst>
              <a:gd name="adj" fmla="val 18543"/>
            </a:avLst>
          </a:prstGeom>
          <a:solidFill>
            <a:schemeClr val="tx1">
              <a:alpha val="47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>
            <a:off x="2355257" y="2498785"/>
            <a:ext cx="22562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Set-up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Fundraising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Furnishings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Greenhouse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Aquaponics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Centrifuge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Animals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6321" y="2498785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Public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Virtual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Culinary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A.G. Rx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5680" y="2498786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Power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Spacesuits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Metallurgy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/>
                </a:solidFill>
              </a:rPr>
              <a:t>Machining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Telerobotics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Geology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Reproduction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4390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332560" y="660470"/>
            <a:ext cx="5624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latin typeface="Century Gothic" panose="020B0502020202020204" pitchFamily="34" charset="0"/>
              </a:rPr>
              <a:t>University of Arizona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2028032" y="2032696"/>
            <a:ext cx="8233568" cy="4368105"/>
          </a:xfrm>
          <a:prstGeom prst="roundRect">
            <a:avLst>
              <a:gd name="adj" fmla="val 18543"/>
            </a:avLst>
          </a:prstGeom>
          <a:solidFill>
            <a:schemeClr val="tx1">
              <a:alpha val="47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>
            <a:off x="2355257" y="2498785"/>
            <a:ext cx="22562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Set-up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Fundraising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Furnishings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Greenhouse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Aquaponics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Centrifuge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Animals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6321" y="2498785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Public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Virtual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Culinary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A.G. Rx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5680" y="2498786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Power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Spacesuits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Metallurgy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Machining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Telerobotics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Geology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Reproduction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037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290888" y="381001"/>
            <a:ext cx="5624512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3332560" y="660470"/>
            <a:ext cx="5624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000" b="1" dirty="0">
                <a:latin typeface="Century Gothic" panose="020B0502020202020204" pitchFamily="34" charset="0"/>
              </a:rPr>
              <a:t>Distant Supporters</a:t>
            </a:r>
            <a:endParaRPr lang="en-US" altLang="en-US" dirty="0">
              <a:latin typeface="Century Gothic" panose="020B0502020202020204" pitchFamily="34" charset="0"/>
            </a:endParaRPr>
          </a:p>
        </p:txBody>
      </p:sp>
      <p:sp>
        <p:nvSpPr>
          <p:cNvPr id="11" name="Rounded Rectangle 21"/>
          <p:cNvSpPr/>
          <p:nvPr/>
        </p:nvSpPr>
        <p:spPr>
          <a:xfrm>
            <a:off x="2028032" y="2032696"/>
            <a:ext cx="8233568" cy="4368105"/>
          </a:xfrm>
          <a:prstGeom prst="roundRect">
            <a:avLst>
              <a:gd name="adj" fmla="val 18543"/>
            </a:avLst>
          </a:prstGeom>
          <a:solidFill>
            <a:schemeClr val="tx1">
              <a:alpha val="47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12" name="Rectangle 11"/>
          <p:cNvSpPr/>
          <p:nvPr/>
        </p:nvSpPr>
        <p:spPr>
          <a:xfrm>
            <a:off x="2355257" y="2498785"/>
            <a:ext cx="22562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Set-up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Fundraising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Furnishings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Greenhouse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Aquaponics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Centrifuge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Animals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46321" y="2498785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Public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Virtual reality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Culinary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Music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A.G. Rx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5680" y="2498786"/>
            <a:ext cx="2915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Power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Spacesuits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Metallurgy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Machining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Telerobotics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Chemistry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Geology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Reproduction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153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847385" y="381001"/>
            <a:ext cx="851151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12849" y="638638"/>
            <a:ext cx="9155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The Status of AEI Development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3B5490BF-F995-4057-A387-050F02C94D61}"/>
              </a:ext>
            </a:extLst>
          </p:cNvPr>
          <p:cNvSpPr/>
          <p:nvPr/>
        </p:nvSpPr>
        <p:spPr>
          <a:xfrm>
            <a:off x="1819690" y="1949450"/>
            <a:ext cx="8562560" cy="463550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B9B94-ECAE-4DAF-8015-7834A0007393}"/>
              </a:ext>
            </a:extLst>
          </p:cNvPr>
          <p:cNvSpPr/>
          <p:nvPr/>
        </p:nvSpPr>
        <p:spPr>
          <a:xfrm>
            <a:off x="2190336" y="2195980"/>
            <a:ext cx="31881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Air pressure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71E5C4-BF1B-4B09-BF85-14BE297E102E}"/>
              </a:ext>
            </a:extLst>
          </p:cNvPr>
          <p:cNvSpPr/>
          <p:nvPr/>
        </p:nvSpPr>
        <p:spPr>
          <a:xfrm>
            <a:off x="2190336" y="2733860"/>
            <a:ext cx="29658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Oxygen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DEF5E-874D-4DEA-B5D2-32FEC4D1BB22}"/>
              </a:ext>
            </a:extLst>
          </p:cNvPr>
          <p:cNvSpPr/>
          <p:nvPr/>
        </p:nvSpPr>
        <p:spPr>
          <a:xfrm>
            <a:off x="2209800" y="3244848"/>
            <a:ext cx="34734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Temperature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22CF55-A06B-40F2-9185-F925B0525292}"/>
              </a:ext>
            </a:extLst>
          </p:cNvPr>
          <p:cNvSpPr/>
          <p:nvPr/>
        </p:nvSpPr>
        <p:spPr>
          <a:xfrm>
            <a:off x="2209801" y="4248148"/>
            <a:ext cx="2336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Water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4B8C87-35A2-45E9-A81A-7C824A0A09B5}"/>
              </a:ext>
            </a:extLst>
          </p:cNvPr>
          <p:cNvSpPr/>
          <p:nvPr/>
        </p:nvSpPr>
        <p:spPr>
          <a:xfrm>
            <a:off x="2209801" y="4752973"/>
            <a:ext cx="22923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Food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80F52E-F49B-4945-8A9B-9C38A8B04DF4}"/>
              </a:ext>
            </a:extLst>
          </p:cNvPr>
          <p:cNvSpPr/>
          <p:nvPr/>
        </p:nvSpPr>
        <p:spPr>
          <a:xfrm>
            <a:off x="6057901" y="3797298"/>
            <a:ext cx="27876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Radiation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EFB6AB-5EF7-4FCF-B739-4A6F2D79F661}"/>
              </a:ext>
            </a:extLst>
          </p:cNvPr>
          <p:cNvSpPr/>
          <p:nvPr/>
        </p:nvSpPr>
        <p:spPr>
          <a:xfrm>
            <a:off x="6051551" y="2193923"/>
            <a:ext cx="3958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Sufficient gravity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8BD428-6840-4C76-8184-8F2FC07CB8E2}"/>
              </a:ext>
            </a:extLst>
          </p:cNvPr>
          <p:cNvSpPr/>
          <p:nvPr/>
        </p:nvSpPr>
        <p:spPr>
          <a:xfrm>
            <a:off x="2209801" y="5260973"/>
            <a:ext cx="3568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Hardware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64916E-D135-475D-B614-9348A1459F45}"/>
              </a:ext>
            </a:extLst>
          </p:cNvPr>
          <p:cNvSpPr/>
          <p:nvPr/>
        </p:nvSpPr>
        <p:spPr>
          <a:xfrm>
            <a:off x="2203036" y="5783730"/>
            <a:ext cx="31881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Sanitation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FEE662-CEA8-4A1F-A53E-06A9CD351B79}"/>
              </a:ext>
            </a:extLst>
          </p:cNvPr>
          <p:cNvSpPr/>
          <p:nvPr/>
        </p:nvSpPr>
        <p:spPr>
          <a:xfrm>
            <a:off x="6051550" y="5724611"/>
            <a:ext cx="29658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Electronics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698BAB-D8F1-40F7-A5F9-5A106536627B}"/>
              </a:ext>
            </a:extLst>
          </p:cNvPr>
          <p:cNvSpPr/>
          <p:nvPr/>
        </p:nvSpPr>
        <p:spPr>
          <a:xfrm>
            <a:off x="6051550" y="3238498"/>
            <a:ext cx="30670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Information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969E1A-78D4-49DF-AB52-669B4479EA38}"/>
              </a:ext>
            </a:extLst>
          </p:cNvPr>
          <p:cNvSpPr/>
          <p:nvPr/>
        </p:nvSpPr>
        <p:spPr>
          <a:xfrm>
            <a:off x="2216151" y="3765548"/>
            <a:ext cx="2336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Power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0701A-61A2-41F0-801F-5EBD05DBF9EE}"/>
              </a:ext>
            </a:extLst>
          </p:cNvPr>
          <p:cNvSpPr/>
          <p:nvPr/>
        </p:nvSpPr>
        <p:spPr>
          <a:xfrm>
            <a:off x="6051551" y="4295773"/>
            <a:ext cx="29004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Genetics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D7873F-FCB8-4465-A365-A54AB9E8EE46}"/>
              </a:ext>
            </a:extLst>
          </p:cNvPr>
          <p:cNvSpPr/>
          <p:nvPr/>
        </p:nvSpPr>
        <p:spPr>
          <a:xfrm>
            <a:off x="6051551" y="4822823"/>
            <a:ext cx="28892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Isolation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862F5D-980A-4ED5-8615-5D19B57190E2}"/>
              </a:ext>
            </a:extLst>
          </p:cNvPr>
          <p:cNvSpPr/>
          <p:nvPr/>
        </p:nvSpPr>
        <p:spPr>
          <a:xfrm>
            <a:off x="6051551" y="5292723"/>
            <a:ext cx="3568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Translocation</a:t>
            </a:r>
          </a:p>
        </p:txBody>
      </p:sp>
    </p:spTree>
    <p:extLst>
      <p:ext uri="{BB962C8B-B14F-4D97-AF65-F5344CB8AC3E}">
        <p14:creationId xmlns:p14="http://schemas.microsoft.com/office/powerpoint/2010/main" val="196825902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164080" y="381001"/>
            <a:ext cx="787812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24000" y="545466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1" dirty="0">
                <a:latin typeface="Century Gothic" panose="020B0502020202020204" pitchFamily="34" charset="0"/>
              </a:rPr>
              <a:t>Kickstarter Campaign(s)</a:t>
            </a:r>
            <a:endParaRPr lang="en-US" altLang="en-US" sz="4000" dirty="0">
              <a:latin typeface="Century Gothic" panose="020B0502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615EC-2FFF-46A6-A166-76F25BC45670}" type="slidenum">
              <a:rPr lang="en-US" smtClean="0"/>
              <a:t>40</a:t>
            </a:fld>
            <a:endParaRPr lang="en-US"/>
          </a:p>
        </p:txBody>
      </p:sp>
      <p:sp>
        <p:nvSpPr>
          <p:cNvPr id="10" name="Rounded Rectangle 21"/>
          <p:cNvSpPr/>
          <p:nvPr/>
        </p:nvSpPr>
        <p:spPr>
          <a:xfrm>
            <a:off x="2028032" y="2113976"/>
            <a:ext cx="8233568" cy="4187132"/>
          </a:xfrm>
          <a:prstGeom prst="roundRect">
            <a:avLst>
              <a:gd name="adj" fmla="val 11565"/>
            </a:avLst>
          </a:prstGeom>
          <a:solidFill>
            <a:schemeClr val="tx1">
              <a:alpha val="47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2306320" y="2367340"/>
            <a:ext cx="279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INITIAL UNIHAB</a:t>
            </a:r>
          </a:p>
          <a:p>
            <a:r>
              <a:rPr lang="en-US" dirty="0">
                <a:solidFill>
                  <a:schemeClr val="bg1"/>
                </a:solidFill>
              </a:rPr>
              <a:t>Structural &amp; Electrical</a:t>
            </a:r>
          </a:p>
          <a:p>
            <a:r>
              <a:rPr lang="en-US" dirty="0">
                <a:solidFill>
                  <a:schemeClr val="bg1"/>
                </a:solidFill>
              </a:rPr>
              <a:t>  electronics &amp; airlocks</a:t>
            </a:r>
          </a:p>
          <a:p>
            <a:r>
              <a:rPr lang="en-US" dirty="0">
                <a:solidFill>
                  <a:schemeClr val="bg1"/>
                </a:solidFill>
              </a:rPr>
              <a:t>Inflatable furniture</a:t>
            </a:r>
          </a:p>
          <a:p>
            <a:r>
              <a:rPr lang="en-US" dirty="0">
                <a:solidFill>
                  <a:schemeClr val="bg1"/>
                </a:solidFill>
              </a:rPr>
              <a:t>Hydroponic plants</a:t>
            </a:r>
          </a:p>
          <a:p>
            <a:r>
              <a:rPr lang="en-US" dirty="0">
                <a:solidFill>
                  <a:schemeClr val="bg1"/>
                </a:solidFill>
              </a:rPr>
              <a:t>   Fish tank</a:t>
            </a:r>
          </a:p>
          <a:p>
            <a:r>
              <a:rPr lang="en-US" dirty="0">
                <a:solidFill>
                  <a:schemeClr val="bg1"/>
                </a:solidFill>
              </a:rPr>
              <a:t>Kitchen</a:t>
            </a:r>
          </a:p>
          <a:p>
            <a:r>
              <a:rPr lang="en-US" dirty="0">
                <a:solidFill>
                  <a:schemeClr val="bg1"/>
                </a:solidFill>
              </a:rPr>
              <a:t>Centrifuge</a:t>
            </a:r>
          </a:p>
          <a:p>
            <a:r>
              <a:rPr lang="en-US" dirty="0">
                <a:solidFill>
                  <a:schemeClr val="bg1"/>
                </a:solidFill>
              </a:rPr>
              <a:t>Chemistry equipment</a:t>
            </a:r>
          </a:p>
          <a:p>
            <a:r>
              <a:rPr lang="en-US" dirty="0">
                <a:solidFill>
                  <a:schemeClr val="bg1"/>
                </a:solidFill>
              </a:rPr>
              <a:t>Metallurgy / Machining</a:t>
            </a:r>
          </a:p>
          <a:p>
            <a:r>
              <a:rPr lang="en-US" dirty="0">
                <a:solidFill>
                  <a:schemeClr val="bg1"/>
                </a:solidFill>
              </a:rPr>
              <a:t>Medical equipment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3520" y="2357180"/>
            <a:ext cx="279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OUTDOORS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Lander</a:t>
            </a:r>
          </a:p>
          <a:p>
            <a:r>
              <a:rPr lang="en-US" dirty="0">
                <a:solidFill>
                  <a:schemeClr val="bg1"/>
                </a:solidFill>
              </a:rPr>
              <a:t>Solar drapes</a:t>
            </a:r>
          </a:p>
          <a:p>
            <a:r>
              <a:rPr lang="en-US" dirty="0">
                <a:solidFill>
                  <a:schemeClr val="bg1"/>
                </a:solidFill>
              </a:rPr>
              <a:t>Ice harvester</a:t>
            </a:r>
          </a:p>
          <a:p>
            <a:r>
              <a:rPr lang="en-US" dirty="0">
                <a:solidFill>
                  <a:schemeClr val="bg1"/>
                </a:solidFill>
              </a:rPr>
              <a:t>Telerobot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CREW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Space suits</a:t>
            </a:r>
          </a:p>
          <a:p>
            <a:r>
              <a:rPr lang="en-US" dirty="0">
                <a:solidFill>
                  <a:schemeClr val="bg1"/>
                </a:solidFill>
              </a:rPr>
              <a:t>Crewed rover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accent2"/>
                </a:solidFill>
              </a:rPr>
              <a:t>PR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48880" y="2357181"/>
            <a:ext cx="279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EXPANSION</a:t>
            </a:r>
          </a:p>
          <a:p>
            <a:r>
              <a:rPr lang="en-US" dirty="0">
                <a:solidFill>
                  <a:schemeClr val="bg1"/>
                </a:solidFill>
              </a:rPr>
              <a:t>ILRB</a:t>
            </a:r>
          </a:p>
          <a:p>
            <a:r>
              <a:rPr lang="en-US" dirty="0">
                <a:solidFill>
                  <a:schemeClr val="bg1"/>
                </a:solidFill>
              </a:rPr>
              <a:t>Farm module</a:t>
            </a:r>
          </a:p>
          <a:p>
            <a:r>
              <a:rPr lang="en-US" dirty="0">
                <a:solidFill>
                  <a:schemeClr val="bg1"/>
                </a:solidFill>
              </a:rPr>
              <a:t>Outdoor module</a:t>
            </a:r>
          </a:p>
          <a:p>
            <a:r>
              <a:rPr lang="en-US" dirty="0">
                <a:solidFill>
                  <a:schemeClr val="bg1"/>
                </a:solidFill>
              </a:rPr>
              <a:t>Hotel Luna</a:t>
            </a:r>
          </a:p>
          <a:p>
            <a:r>
              <a:rPr lang="en-US" dirty="0">
                <a:solidFill>
                  <a:schemeClr val="bg1"/>
                </a:solidFill>
              </a:rPr>
              <a:t>Copies for different locations</a:t>
            </a:r>
          </a:p>
          <a:p>
            <a:r>
              <a:rPr lang="en-US" dirty="0">
                <a:solidFill>
                  <a:schemeClr val="bg1"/>
                </a:solidFill>
              </a:rPr>
              <a:t>Machine shop</a:t>
            </a:r>
          </a:p>
          <a:p>
            <a:r>
              <a:rPr lang="en-US" dirty="0">
                <a:solidFill>
                  <a:schemeClr val="bg1"/>
                </a:solidFill>
              </a:rPr>
              <a:t>Life support systems</a:t>
            </a:r>
            <a:endParaRPr lang="en-US" sz="2000" b="1" dirty="0">
              <a:solidFill>
                <a:schemeClr val="accent2"/>
              </a:solidFill>
            </a:endParaRPr>
          </a:p>
          <a:p>
            <a:endParaRPr lang="en-US" sz="2000" b="1" dirty="0">
              <a:solidFill>
                <a:schemeClr val="accent2"/>
              </a:solidFill>
            </a:endParaRPr>
          </a:p>
          <a:p>
            <a:r>
              <a:rPr lang="en-US" sz="2000" b="1" dirty="0">
                <a:solidFill>
                  <a:schemeClr val="accent2"/>
                </a:solidFill>
              </a:rPr>
              <a:t>OTHER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1532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73388C26-58D1-4A47-81CF-69DB01506EA4}"/>
              </a:ext>
            </a:extLst>
          </p:cNvPr>
          <p:cNvSpPr/>
          <p:nvPr/>
        </p:nvSpPr>
        <p:spPr>
          <a:xfrm>
            <a:off x="2971800" y="2543991"/>
            <a:ext cx="6143626" cy="150413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D0D63-4833-46AF-BF07-F5D68003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68592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latin typeface="Century Gothic" panose="020B0502020202020204" pitchFamily="34" charset="0"/>
              </a:rPr>
              <a:t>Earth Independence:</a:t>
            </a:r>
            <a:endParaRPr lang="en-US" altLang="en-US" sz="3600" b="1" dirty="0"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Goals for the Next ISDC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89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sueellenwelfonderauthor.files.wordpress.com/2013/05/a-cat-cute-standing-kitten-bugging-for-a-seco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1" y="2425700"/>
            <a:ext cx="2614613" cy="29416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1524000" y="10906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ea typeface="MS PGothic" panose="020B0600070205080204" pitchFamily="34" charset="-128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67446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847385" y="381001"/>
            <a:ext cx="851151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12849" y="638638"/>
            <a:ext cx="9155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 dirty="0">
                <a:latin typeface="Century Gothic" panose="020B0502020202020204" pitchFamily="34" charset="0"/>
              </a:rPr>
              <a:t>The Status of AEI Development</a:t>
            </a:r>
            <a:endParaRPr lang="en-US" alt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3B5490BF-F995-4057-A387-050F02C94D61}"/>
              </a:ext>
            </a:extLst>
          </p:cNvPr>
          <p:cNvSpPr/>
          <p:nvPr/>
        </p:nvSpPr>
        <p:spPr>
          <a:xfrm>
            <a:off x="1819690" y="1949450"/>
            <a:ext cx="8562560" cy="4635500"/>
          </a:xfrm>
          <a:prstGeom prst="roundRect">
            <a:avLst/>
          </a:prstGeom>
          <a:solidFill>
            <a:schemeClr val="bg1">
              <a:alpha val="9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FB9B94-ECAE-4DAF-8015-7834A0007393}"/>
              </a:ext>
            </a:extLst>
          </p:cNvPr>
          <p:cNvSpPr/>
          <p:nvPr/>
        </p:nvSpPr>
        <p:spPr>
          <a:xfrm>
            <a:off x="2203036" y="2195980"/>
            <a:ext cx="31881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Air pressure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71E5C4-BF1B-4B09-BF85-14BE297E102E}"/>
              </a:ext>
            </a:extLst>
          </p:cNvPr>
          <p:cNvSpPr/>
          <p:nvPr/>
        </p:nvSpPr>
        <p:spPr>
          <a:xfrm>
            <a:off x="2203036" y="2733860"/>
            <a:ext cx="29658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Oxygen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DEF5E-874D-4DEA-B5D2-32FEC4D1BB22}"/>
              </a:ext>
            </a:extLst>
          </p:cNvPr>
          <p:cNvSpPr/>
          <p:nvPr/>
        </p:nvSpPr>
        <p:spPr>
          <a:xfrm>
            <a:off x="2209800" y="3244848"/>
            <a:ext cx="34734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Temperature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22CF55-A06B-40F2-9185-F925B0525292}"/>
              </a:ext>
            </a:extLst>
          </p:cNvPr>
          <p:cNvSpPr/>
          <p:nvPr/>
        </p:nvSpPr>
        <p:spPr>
          <a:xfrm>
            <a:off x="2209801" y="4248148"/>
            <a:ext cx="2336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Water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4B8C87-35A2-45E9-A81A-7C824A0A09B5}"/>
              </a:ext>
            </a:extLst>
          </p:cNvPr>
          <p:cNvSpPr/>
          <p:nvPr/>
        </p:nvSpPr>
        <p:spPr>
          <a:xfrm>
            <a:off x="2209801" y="4752973"/>
            <a:ext cx="22923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Food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80F52E-F49B-4945-8A9B-9C38A8B04DF4}"/>
              </a:ext>
            </a:extLst>
          </p:cNvPr>
          <p:cNvSpPr/>
          <p:nvPr/>
        </p:nvSpPr>
        <p:spPr>
          <a:xfrm>
            <a:off x="6051551" y="3797298"/>
            <a:ext cx="27876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Radiation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EFB6AB-5EF7-4FCF-B739-4A6F2D79F661}"/>
              </a:ext>
            </a:extLst>
          </p:cNvPr>
          <p:cNvSpPr/>
          <p:nvPr/>
        </p:nvSpPr>
        <p:spPr>
          <a:xfrm>
            <a:off x="6051551" y="2193923"/>
            <a:ext cx="3958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Sufficient gravity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8BD428-6840-4C76-8184-8F2FC07CB8E2}"/>
              </a:ext>
            </a:extLst>
          </p:cNvPr>
          <p:cNvSpPr/>
          <p:nvPr/>
        </p:nvSpPr>
        <p:spPr>
          <a:xfrm>
            <a:off x="2209801" y="5260973"/>
            <a:ext cx="3568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Hardware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64916E-D135-475D-B614-9348A1459F45}"/>
              </a:ext>
            </a:extLst>
          </p:cNvPr>
          <p:cNvSpPr/>
          <p:nvPr/>
        </p:nvSpPr>
        <p:spPr>
          <a:xfrm>
            <a:off x="2209386" y="5783730"/>
            <a:ext cx="31881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Sanitation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FEE662-CEA8-4A1F-A53E-06A9CD351B79}"/>
              </a:ext>
            </a:extLst>
          </p:cNvPr>
          <p:cNvSpPr/>
          <p:nvPr/>
        </p:nvSpPr>
        <p:spPr>
          <a:xfrm>
            <a:off x="6044112" y="5732655"/>
            <a:ext cx="29658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Electronics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698BAB-D8F1-40F7-A5F9-5A106536627B}"/>
              </a:ext>
            </a:extLst>
          </p:cNvPr>
          <p:cNvSpPr/>
          <p:nvPr/>
        </p:nvSpPr>
        <p:spPr>
          <a:xfrm>
            <a:off x="6051550" y="3238498"/>
            <a:ext cx="30670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Information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969E1A-78D4-49DF-AB52-669B4479EA38}"/>
              </a:ext>
            </a:extLst>
          </p:cNvPr>
          <p:cNvSpPr/>
          <p:nvPr/>
        </p:nvSpPr>
        <p:spPr>
          <a:xfrm>
            <a:off x="2216151" y="3765548"/>
            <a:ext cx="2336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Power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0701A-61A2-41F0-801F-5EBD05DBF9EE}"/>
              </a:ext>
            </a:extLst>
          </p:cNvPr>
          <p:cNvSpPr/>
          <p:nvPr/>
        </p:nvSpPr>
        <p:spPr>
          <a:xfrm>
            <a:off x="6051551" y="4295773"/>
            <a:ext cx="29004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Genetics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D7873F-FCB8-4465-A365-A54AB9E8EE46}"/>
              </a:ext>
            </a:extLst>
          </p:cNvPr>
          <p:cNvSpPr/>
          <p:nvPr/>
        </p:nvSpPr>
        <p:spPr>
          <a:xfrm>
            <a:off x="6051551" y="4822823"/>
            <a:ext cx="28892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Isolation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862F5D-980A-4ED5-8615-5D19B57190E2}"/>
              </a:ext>
            </a:extLst>
          </p:cNvPr>
          <p:cNvSpPr/>
          <p:nvPr/>
        </p:nvSpPr>
        <p:spPr>
          <a:xfrm>
            <a:off x="6051551" y="5292723"/>
            <a:ext cx="35687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latin typeface="Wingdings" panose="05000000000000000000" pitchFamily="2" charset="2"/>
              </a:rPr>
              <a:t>o</a:t>
            </a:r>
            <a:r>
              <a:rPr lang="en-US" sz="3300" b="1" dirty="0"/>
              <a:t> Translocation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5E670A-FAF7-4D0F-B813-BDC165B50DE3}"/>
              </a:ext>
            </a:extLst>
          </p:cNvPr>
          <p:cNvSpPr/>
          <p:nvPr/>
        </p:nvSpPr>
        <p:spPr>
          <a:xfrm>
            <a:off x="2266951" y="213677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D24B65-88A8-4FEE-819F-46F648AF8409}"/>
              </a:ext>
            </a:extLst>
          </p:cNvPr>
          <p:cNvSpPr/>
          <p:nvPr/>
        </p:nvSpPr>
        <p:spPr>
          <a:xfrm>
            <a:off x="2266951" y="26765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17B5C4-BAD2-4057-8C8A-1D538B37C0F7}"/>
              </a:ext>
            </a:extLst>
          </p:cNvPr>
          <p:cNvSpPr/>
          <p:nvPr/>
        </p:nvSpPr>
        <p:spPr>
          <a:xfrm>
            <a:off x="2266951" y="31845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AE5745-2DC8-4AC8-8C6F-E95C6A0808A8}"/>
              </a:ext>
            </a:extLst>
          </p:cNvPr>
          <p:cNvSpPr/>
          <p:nvPr/>
        </p:nvSpPr>
        <p:spPr>
          <a:xfrm>
            <a:off x="2266951" y="37052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439467A-4E80-40F4-B360-D54F74D8AD0C}"/>
              </a:ext>
            </a:extLst>
          </p:cNvPr>
          <p:cNvSpPr/>
          <p:nvPr/>
        </p:nvSpPr>
        <p:spPr>
          <a:xfrm>
            <a:off x="2273301" y="41878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454AE-F59E-47C8-8AAE-885FC36F6F87}"/>
              </a:ext>
            </a:extLst>
          </p:cNvPr>
          <p:cNvSpPr/>
          <p:nvPr/>
        </p:nvSpPr>
        <p:spPr>
          <a:xfrm>
            <a:off x="2266951" y="46958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8F697B-C695-4C61-BA05-A7F7D1109691}"/>
              </a:ext>
            </a:extLst>
          </p:cNvPr>
          <p:cNvSpPr/>
          <p:nvPr/>
        </p:nvSpPr>
        <p:spPr>
          <a:xfrm>
            <a:off x="2266951" y="52038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8CEF2A-D668-459F-BDD9-09142169A1CD}"/>
              </a:ext>
            </a:extLst>
          </p:cNvPr>
          <p:cNvSpPr/>
          <p:nvPr/>
        </p:nvSpPr>
        <p:spPr>
          <a:xfrm>
            <a:off x="6108701" y="213677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67885CC-9503-4652-91C1-66D49A06E032}"/>
              </a:ext>
            </a:extLst>
          </p:cNvPr>
          <p:cNvSpPr/>
          <p:nvPr/>
        </p:nvSpPr>
        <p:spPr>
          <a:xfrm>
            <a:off x="6115051" y="5705207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EEED79-7966-470F-8D28-DCF21A8D1821}"/>
              </a:ext>
            </a:extLst>
          </p:cNvPr>
          <p:cNvSpPr/>
          <p:nvPr/>
        </p:nvSpPr>
        <p:spPr>
          <a:xfrm>
            <a:off x="6108701" y="317817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61D0B51-61C3-440B-9A0F-698BA3250920}"/>
              </a:ext>
            </a:extLst>
          </p:cNvPr>
          <p:cNvSpPr/>
          <p:nvPr/>
        </p:nvSpPr>
        <p:spPr>
          <a:xfrm>
            <a:off x="6102351" y="373697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44CA45-D0BD-43C9-A3E8-2414BE35DD3A}"/>
              </a:ext>
            </a:extLst>
          </p:cNvPr>
          <p:cNvSpPr/>
          <p:nvPr/>
        </p:nvSpPr>
        <p:spPr>
          <a:xfrm>
            <a:off x="6108701" y="42386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6EA140-9991-4889-B1BF-ABE3E235B2E9}"/>
              </a:ext>
            </a:extLst>
          </p:cNvPr>
          <p:cNvSpPr/>
          <p:nvPr/>
        </p:nvSpPr>
        <p:spPr>
          <a:xfrm>
            <a:off x="6115051" y="476567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067C91A-C0E3-4559-987B-8749D75B722B}"/>
              </a:ext>
            </a:extLst>
          </p:cNvPr>
          <p:cNvSpPr/>
          <p:nvPr/>
        </p:nvSpPr>
        <p:spPr>
          <a:xfrm>
            <a:off x="6115051" y="52419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E0B829-566E-4B7B-85D5-FC75681F94D4}"/>
              </a:ext>
            </a:extLst>
          </p:cNvPr>
          <p:cNvSpPr/>
          <p:nvPr/>
        </p:nvSpPr>
        <p:spPr>
          <a:xfrm>
            <a:off x="2260601" y="5724523"/>
            <a:ext cx="45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solidFill>
                  <a:schemeClr val="accent6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6394905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73388C26-58D1-4A47-81CF-69DB01506EA4}"/>
              </a:ext>
            </a:extLst>
          </p:cNvPr>
          <p:cNvSpPr/>
          <p:nvPr/>
        </p:nvSpPr>
        <p:spPr>
          <a:xfrm>
            <a:off x="3105150" y="3086916"/>
            <a:ext cx="5981700" cy="88501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D0D63-4833-46AF-BF07-F5D68003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1151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Moving the Ball Forward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1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id="{CE370699-80DB-4425-9A3F-62C814696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23" b="7473"/>
          <a:stretch/>
        </p:blipFill>
        <p:spPr bwMode="auto">
          <a:xfrm>
            <a:off x="3050762" y="1495746"/>
            <a:ext cx="3144957" cy="22459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A36F173-574A-41EE-8904-DD48AFA0527A}"/>
              </a:ext>
            </a:extLst>
          </p:cNvPr>
          <p:cNvSpPr/>
          <p:nvPr/>
        </p:nvSpPr>
        <p:spPr>
          <a:xfrm>
            <a:off x="3105150" y="237697"/>
            <a:ext cx="5981700" cy="88501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FAB8C-B8EB-4F86-B0B9-9A1C0CB9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6229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Moving the Ball Forward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1028" name="Picture 4" descr="Image result for lathe making parts">
            <a:extLst>
              <a:ext uri="{FF2B5EF4-FFF2-40B4-BE49-F238E27FC236}">
                <a16:creationId xmlns:a16="http://schemas.microsoft.com/office/drawing/2014/main" id="{8805D6B0-F646-4BA9-82F6-BB05E1AAC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1"/>
          <a:stretch/>
        </p:blipFill>
        <p:spPr bwMode="auto">
          <a:xfrm>
            <a:off x="6536369" y="1502376"/>
            <a:ext cx="2617025" cy="224592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king integrated circuits garage">
            <a:extLst>
              <a:ext uri="{FF2B5EF4-FFF2-40B4-BE49-F238E27FC236}">
                <a16:creationId xmlns:a16="http://schemas.microsoft.com/office/drawing/2014/main" id="{EEAF99E3-A6C3-4A7E-AB19-5B137153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62" y="4079757"/>
            <a:ext cx="3146631" cy="23599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gravitron">
            <a:extLst>
              <a:ext uri="{FF2B5EF4-FFF2-40B4-BE49-F238E27FC236}">
                <a16:creationId xmlns:a16="http://schemas.microsoft.com/office/drawing/2014/main" id="{45A37BDA-CC82-4337-B68A-1A5374EFB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1"/>
          <a:stretch/>
        </p:blipFill>
        <p:spPr bwMode="auto">
          <a:xfrm>
            <a:off x="6542991" y="4086383"/>
            <a:ext cx="2617026" cy="23599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344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73388C26-58D1-4A47-81CF-69DB01506EA4}"/>
              </a:ext>
            </a:extLst>
          </p:cNvPr>
          <p:cNvSpPr/>
          <p:nvPr/>
        </p:nvSpPr>
        <p:spPr>
          <a:xfrm>
            <a:off x="1866900" y="3086916"/>
            <a:ext cx="8458200" cy="885010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9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BD0D63-4833-46AF-BF07-F5D68003D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1151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The Space Development Network</a:t>
            </a:r>
            <a:endParaRPr lang="en-US" altLang="en-US" sz="3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484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1711C234-7E25-4882-A18C-54510CD66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" y="0"/>
            <a:ext cx="12192000" cy="7533314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847385" y="381001"/>
            <a:ext cx="8511518" cy="1266825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09924" name="TextBox 3"/>
          <p:cNvSpPr txBox="1">
            <a:spLocks noChangeArrowheads="1"/>
          </p:cNvSpPr>
          <p:nvPr/>
        </p:nvSpPr>
        <p:spPr bwMode="auto">
          <a:xfrm>
            <a:off x="1512849" y="638638"/>
            <a:ext cx="91551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latin typeface="Century Gothic" panose="020B0502020202020204" pitchFamily="34" charset="0"/>
              </a:rPr>
              <a:t>The Space Development Network</a:t>
            </a:r>
            <a:endParaRPr lang="en-US" alt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182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484</Words>
  <Application>Microsoft Office PowerPoint</Application>
  <PresentationFormat>Widescreen</PresentationFormat>
  <Paragraphs>297</Paragraphs>
  <Slides>42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Wingdings</vt:lpstr>
      <vt:lpstr>Wingdings 3</vt:lpstr>
      <vt:lpstr>Ion</vt:lpstr>
      <vt:lpstr>The Moon-Mars Analogue Base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Moon-Mars Analogue Base</dc:title>
  <dc:creator>Christian Meza</dc:creator>
  <cp:lastModifiedBy>Doug Plata</cp:lastModifiedBy>
  <cp:revision>18</cp:revision>
  <dcterms:created xsi:type="dcterms:W3CDTF">2019-06-07T19:54:26Z</dcterms:created>
  <dcterms:modified xsi:type="dcterms:W3CDTF">2019-06-09T20:42:26Z</dcterms:modified>
</cp:coreProperties>
</file>