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392" r:id="rId2"/>
    <p:sldId id="1021" r:id="rId3"/>
    <p:sldId id="1018" r:id="rId4"/>
    <p:sldId id="1022" r:id="rId5"/>
    <p:sldId id="1072" r:id="rId6"/>
    <p:sldId id="1064" r:id="rId7"/>
    <p:sldId id="1073" r:id="rId8"/>
    <p:sldId id="1066" r:id="rId9"/>
    <p:sldId id="1074" r:id="rId10"/>
    <p:sldId id="1134" r:id="rId11"/>
    <p:sldId id="1135" r:id="rId12"/>
    <p:sldId id="1079" r:id="rId13"/>
    <p:sldId id="1080" r:id="rId14"/>
    <p:sldId id="1081" r:id="rId15"/>
    <p:sldId id="1082" r:id="rId16"/>
    <p:sldId id="1118" r:id="rId17"/>
    <p:sldId id="1119" r:id="rId18"/>
    <p:sldId id="1120" r:id="rId19"/>
    <p:sldId id="1027" r:id="rId20"/>
    <p:sldId id="1062" r:id="rId21"/>
    <p:sldId id="1136" r:id="rId22"/>
    <p:sldId id="1063" r:id="rId23"/>
    <p:sldId id="1137" r:id="rId24"/>
    <p:sldId id="1091" r:id="rId25"/>
    <p:sldId id="1138" r:id="rId26"/>
    <p:sldId id="1084" r:id="rId27"/>
    <p:sldId id="1139" r:id="rId28"/>
    <p:sldId id="1122" r:id="rId29"/>
    <p:sldId id="1123" r:id="rId30"/>
    <p:sldId id="1089" r:id="rId31"/>
    <p:sldId id="1090" r:id="rId32"/>
    <p:sldId id="1140" r:id="rId33"/>
    <p:sldId id="1141" r:id="rId34"/>
    <p:sldId id="1087" r:id="rId35"/>
    <p:sldId id="1142" r:id="rId36"/>
    <p:sldId id="1094" r:id="rId37"/>
    <p:sldId id="1144" r:id="rId38"/>
    <p:sldId id="1145" r:id="rId39"/>
    <p:sldId id="1088" r:id="rId40"/>
    <p:sldId id="1146" r:id="rId41"/>
    <p:sldId id="1117" r:id="rId42"/>
    <p:sldId id="1107" r:id="rId43"/>
    <p:sldId id="1110" r:id="rId44"/>
    <p:sldId id="1111" r:id="rId45"/>
    <p:sldId id="1112" r:id="rId46"/>
    <p:sldId id="1113" r:id="rId47"/>
    <p:sldId id="1115" r:id="rId48"/>
    <p:sldId id="1116" r:id="rId49"/>
    <p:sldId id="1124" r:id="rId50"/>
    <p:sldId id="1125" r:id="rId51"/>
    <p:sldId id="1126" r:id="rId52"/>
    <p:sldId id="1127" r:id="rId53"/>
    <p:sldId id="1128" r:id="rId54"/>
    <p:sldId id="1129" r:id="rId55"/>
    <p:sldId id="1130" r:id="rId56"/>
    <p:sldId id="1131" r:id="rId57"/>
    <p:sldId id="1132" r:id="rId58"/>
    <p:sldId id="1133" r:id="rId59"/>
    <p:sldId id="1147" r:id="rId60"/>
    <p:sldId id="1148" r:id="rId61"/>
    <p:sldId id="994" r:id="rId62"/>
    <p:sldId id="1010" r:id="rId6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62" autoAdjust="0"/>
    <p:restoredTop sz="94660"/>
  </p:normalViewPr>
  <p:slideViewPr>
    <p:cSldViewPr>
      <p:cViewPr varScale="1">
        <p:scale>
          <a:sx n="110" d="100"/>
          <a:sy n="110" d="100"/>
        </p:scale>
        <p:origin x="85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28AC075-41E8-41CB-AF82-662C7D4E90F0}" type="datetimeFigureOut">
              <a:rPr lang="en-US"/>
              <a:pPr>
                <a:defRPr/>
              </a:pPr>
              <a:t>8/24/2018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1BF67B9-7843-462F-9417-E21E936FDA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28880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FE9730B-4B85-4B68-A22A-052218988470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8005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9429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B854B-707D-4332-A6F8-5CEFBBF15645}" type="slidenum">
              <a:rPr lang="en-US" altLang="en-US"/>
              <a:pPr algn="r" eaLnBrk="1" hangingPunct="1">
                <a:spcBef>
                  <a:spcPct val="0"/>
                </a:spcBef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3942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B854B-707D-4332-A6F8-5CEFBBF15645}" type="slidenum">
              <a:rPr lang="en-US" altLang="en-US"/>
              <a:pPr algn="r" eaLnBrk="1" hangingPunct="1">
                <a:spcBef>
                  <a:spcPct val="0"/>
                </a:spcBef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47388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B854B-707D-4332-A6F8-5CEFBBF15645}" type="slidenum">
              <a:rPr lang="en-US" altLang="en-US"/>
              <a:pPr algn="r" eaLnBrk="1" hangingPunct="1">
                <a:spcBef>
                  <a:spcPct val="0"/>
                </a:spcBef>
              </a:pPr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8995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B854B-707D-4332-A6F8-5CEFBBF15645}" type="slidenum">
              <a:rPr lang="en-US" altLang="en-US"/>
              <a:pPr algn="r" eaLnBrk="1" hangingPunct="1">
                <a:spcBef>
                  <a:spcPct val="0"/>
                </a:spcBef>
              </a:pPr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11207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B854B-707D-4332-A6F8-5CEFBBF15645}" type="slidenum">
              <a:rPr lang="en-US" altLang="en-US"/>
              <a:pPr algn="r" eaLnBrk="1" hangingPunct="1">
                <a:spcBef>
                  <a:spcPct val="0"/>
                </a:spcBef>
              </a:pPr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5776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B854B-707D-4332-A6F8-5CEFBBF15645}" type="slidenum">
              <a:rPr lang="en-US" altLang="en-US"/>
              <a:pPr algn="r" eaLnBrk="1" hangingPunct="1">
                <a:spcBef>
                  <a:spcPct val="0"/>
                </a:spcBef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1075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B854B-707D-4332-A6F8-5CEFBBF15645}" type="slidenum">
              <a:rPr lang="en-US" altLang="en-US"/>
              <a:pPr algn="r" eaLnBrk="1" hangingPunct="1"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4120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B854B-707D-4332-A6F8-5CEFBBF15645}" type="slidenum">
              <a:rPr lang="en-US" altLang="en-US"/>
              <a:pPr algn="r" eaLnBrk="1" hangingPunct="1"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1075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B854B-707D-4332-A6F8-5CEFBBF15645}" type="slidenum">
              <a:rPr lang="en-US" altLang="en-US"/>
              <a:pPr algn="r" eaLnBrk="1" hangingPunct="1"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8091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B854B-707D-4332-A6F8-5CEFBBF15645}" type="slidenum">
              <a:rPr lang="en-US" altLang="en-US"/>
              <a:pPr algn="r" eaLnBrk="1" hangingPunct="1">
                <a:spcBef>
                  <a:spcPct val="0"/>
                </a:spcBef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1914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B854B-707D-4332-A6F8-5CEFBBF15645}" type="slidenum">
              <a:rPr lang="en-US" altLang="en-US"/>
              <a:pPr algn="r" eaLnBrk="1" hangingPunct="1">
                <a:spcBef>
                  <a:spcPct val="0"/>
                </a:spcBef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7526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B854B-707D-4332-A6F8-5CEFBBF15645}" type="slidenum">
              <a:rPr lang="en-US" altLang="en-US"/>
              <a:pPr algn="r" eaLnBrk="1" hangingPunct="1">
                <a:spcBef>
                  <a:spcPct val="0"/>
                </a:spcBef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1075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4590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A7F4E-3C7A-4FFD-819E-9700F8A2D11B}" type="datetimeFigureOut">
              <a:rPr lang="en-US"/>
              <a:pPr>
                <a:defRPr/>
              </a:pPr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5373D5-868C-48DF-AC61-EF3714995A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6283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35F2E-5D72-443A-B49C-DB64C402B290}" type="datetimeFigureOut">
              <a:rPr lang="en-US"/>
              <a:pPr>
                <a:defRPr/>
              </a:pPr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4F1F30-14D0-4BEC-835B-B24A700853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7501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CAA23-30FA-4B7A-8A16-7663679D539F}" type="datetimeFigureOut">
              <a:rPr lang="en-US"/>
              <a:pPr>
                <a:defRPr/>
              </a:pPr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AFC3D5-BF3F-41DE-9DCA-0E00770E07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5024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4F35A-AE57-4764-B497-68427B1055E8}" type="datetimeFigureOut">
              <a:rPr lang="en-US"/>
              <a:pPr>
                <a:defRPr/>
              </a:pPr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DD4C40-A593-42FF-9049-DFB37FF31A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4851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91965-E342-4AAD-80B5-58F65BB9DE52}" type="datetimeFigureOut">
              <a:rPr lang="en-US"/>
              <a:pPr>
                <a:defRPr/>
              </a:pPr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633DD-0D4B-4F35-B9D6-2CBDC71ED3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3099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236E8-FF91-44C6-B8CC-5AD63D68062A}" type="datetimeFigureOut">
              <a:rPr lang="en-US"/>
              <a:pPr>
                <a:defRPr/>
              </a:pPr>
              <a:t>8/24/2018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71EA6-8D6D-44E7-B22F-10C369E103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4993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42948-2997-40D1-A34A-B201E03FCD29}" type="datetimeFigureOut">
              <a:rPr lang="en-US"/>
              <a:pPr>
                <a:defRPr/>
              </a:pPr>
              <a:t>8/24/2018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0AB9B3-8A49-407F-AF81-01F9C5AD9A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6695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37959-C35F-49B8-AA39-3817DC60D2E4}" type="datetimeFigureOut">
              <a:rPr lang="en-US"/>
              <a:pPr>
                <a:defRPr/>
              </a:pPr>
              <a:t>8/24/2018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E5CC3-5066-4D28-925B-7289FEFBF9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124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2464E-3AF6-4677-B0D3-AF81B7AB8854}" type="datetimeFigureOut">
              <a:rPr lang="en-US"/>
              <a:pPr>
                <a:defRPr/>
              </a:pPr>
              <a:t>8/24/2018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041D94-B68F-431D-A95A-E85F56DF95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755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B7AB5-C7F9-42D4-B7EE-AE1E5CA9DAF0}" type="datetimeFigureOut">
              <a:rPr lang="en-US"/>
              <a:pPr>
                <a:defRPr/>
              </a:pPr>
              <a:t>8/24/2018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E55552-A1A3-4E96-93D0-AD3F39609F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8370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B5BBF-71D4-4164-B8F4-A145D6623A00}" type="datetimeFigureOut">
              <a:rPr lang="en-US"/>
              <a:pPr>
                <a:defRPr/>
              </a:pPr>
              <a:t>8/24/2018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FEADD-C15F-4076-869A-3E5A41FC4A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2746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4AFDB0-765C-4503-9E5E-BF7AD6385C53}" type="datetimeFigureOut">
              <a:rPr lang="en-US"/>
              <a:pPr>
                <a:defRPr/>
              </a:pPr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4DAF8828-73B6-4C2C-AA09-F2B2ED660EF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6.png"/><Relationship Id="rId7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39.jpeg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7.png"/><Relationship Id="rId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12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40.png"/><Relationship Id="rId9" Type="http://schemas.openxmlformats.org/officeDocument/2006/relationships/image" Target="../media/image14.png"/><Relationship Id="rId14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39.jpeg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7.png"/><Relationship Id="rId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39.jpeg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7.png"/><Relationship Id="rId5" Type="http://schemas.openxmlformats.org/officeDocument/2006/relationships/image" Target="../media/image11.png"/><Relationship Id="rId15" Type="http://schemas.openxmlformats.org/officeDocument/2006/relationships/image" Target="../media/image42.png"/><Relationship Id="rId10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4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45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2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apiemistika.lt/wp-content/uploads/2013/04/kolonija-mars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838200" y="762000"/>
            <a:ext cx="7467600" cy="2870200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2052" name="TextBox 3"/>
          <p:cNvSpPr txBox="1">
            <a:spLocks noChangeArrowheads="1"/>
          </p:cNvSpPr>
          <p:nvPr/>
        </p:nvSpPr>
        <p:spPr bwMode="auto">
          <a:xfrm>
            <a:off x="0" y="893763"/>
            <a:ext cx="91440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5400" b="1" dirty="0" smtClean="0">
                <a:latin typeface="Century Gothic" panose="020B0502020202020204" pitchFamily="34" charset="0"/>
              </a:rPr>
              <a:t>Providing for the </a:t>
            </a:r>
            <a:br>
              <a:rPr lang="en-US" altLang="en-US" sz="5400" b="1" dirty="0" smtClean="0">
                <a:latin typeface="Century Gothic" panose="020B0502020202020204" pitchFamily="34" charset="0"/>
              </a:rPr>
            </a:br>
            <a:r>
              <a:rPr lang="en-US" altLang="en-US" sz="5400" b="1" dirty="0" smtClean="0">
                <a:latin typeface="Century Gothic" panose="020B0502020202020204" pitchFamily="34" charset="0"/>
              </a:rPr>
              <a:t>Medical Needs of a Growing Base</a:t>
            </a:r>
            <a:endParaRPr lang="en-US" altLang="en-US" sz="4400" dirty="0">
              <a:latin typeface="Century Gothic" panose="020B0502020202020204" pitchFamily="34" charset="0"/>
            </a:endParaRPr>
          </a:p>
        </p:txBody>
      </p:sp>
      <p:pic>
        <p:nvPicPr>
          <p:cNvPr id="2053" name="Picture 2" descr="C:\Users\llulibpub\Desktop\plata_dou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0"/>
          <a:stretch>
            <a:fillRect/>
          </a:stretch>
        </p:blipFill>
        <p:spPr bwMode="auto">
          <a:xfrm>
            <a:off x="1295400" y="4191000"/>
            <a:ext cx="1681163" cy="20066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TextBox 5"/>
          <p:cNvSpPr txBox="1">
            <a:spLocks noChangeArrowheads="1"/>
          </p:cNvSpPr>
          <p:nvPr/>
        </p:nvSpPr>
        <p:spPr bwMode="auto">
          <a:xfrm>
            <a:off x="3048000" y="4267200"/>
            <a:ext cx="555625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DOUG PLATA</a:t>
            </a:r>
            <a:r>
              <a:rPr lang="en-US" alt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MD, MPH</a:t>
            </a:r>
            <a:endParaRPr lang="en-US" alt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Space Development Network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DougSpace007@gmail.com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909-557-7483</a:t>
            </a:r>
            <a:br>
              <a:rPr lang="en-US" alt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alt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685800" y="381000"/>
            <a:ext cx="76962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41963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Initial &amp; International Crew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670204"/>
            <a:ext cx="3156857" cy="2368395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773" y="4572000"/>
            <a:ext cx="3156857" cy="1755196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4552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685800" y="381000"/>
            <a:ext cx="76962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41963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Initial &amp; International Crew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pic>
        <p:nvPicPr>
          <p:cNvPr id="7" name="Picture 9" descr="http://spacedevelopment.org/images/medicalcr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079" y="2667000"/>
            <a:ext cx="3223778" cy="2591216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1670204"/>
            <a:ext cx="3156857" cy="2368395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7773" y="4572000"/>
            <a:ext cx="3156857" cy="1755196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688003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1447800" y="381000"/>
            <a:ext cx="61722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39782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Initial Private Settlers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33401" y="2590800"/>
            <a:ext cx="3800298" cy="2895600"/>
            <a:chOff x="661358" y="365310"/>
            <a:chExt cx="7965437" cy="606918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B3694DB1-31A9-4F05-BCFB-A48C27A9F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29739" y="365310"/>
              <a:ext cx="3280861" cy="242869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BFC9EEF0-D74D-454E-AEFC-EFBC0BE0F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066"/>
            <a:stretch/>
          </p:blipFill>
          <p:spPr>
            <a:xfrm>
              <a:off x="3200400" y="3119797"/>
              <a:ext cx="5426395" cy="331470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56BFD9DD-4959-46B3-90AC-7D882EE68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800" y="3119797"/>
              <a:ext cx="2209800" cy="3314701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22AEDA1F-B3BA-4552-8B66-A53A94177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3192" y="365310"/>
              <a:ext cx="4356008" cy="245409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661A57D3-1C07-4CBE-B925-B6D7150BC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17905" y="365310"/>
              <a:ext cx="3280861" cy="242869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AD659BB6-9205-4F90-BADC-EFA531494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066"/>
            <a:stretch/>
          </p:blipFill>
          <p:spPr>
            <a:xfrm>
              <a:off x="3188566" y="3119797"/>
              <a:ext cx="5426395" cy="3314701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F42E83FB-04ED-4183-8E40-1FAC44C74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1358" y="365310"/>
              <a:ext cx="4356008" cy="245409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3570039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1447800" y="381000"/>
            <a:ext cx="61722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39782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Initial Private Settlers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33401" y="2590800"/>
            <a:ext cx="3800298" cy="2895600"/>
            <a:chOff x="661358" y="365310"/>
            <a:chExt cx="7965437" cy="606918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B3694DB1-31A9-4F05-BCFB-A48C27A9F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29739" y="365310"/>
              <a:ext cx="3280861" cy="242869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BFC9EEF0-D74D-454E-AEFC-EFBC0BE0F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066"/>
            <a:stretch/>
          </p:blipFill>
          <p:spPr>
            <a:xfrm>
              <a:off x="3200400" y="3119797"/>
              <a:ext cx="5426395" cy="331470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56BFD9DD-4959-46B3-90AC-7D882EE68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800" y="3119797"/>
              <a:ext cx="2209800" cy="3314701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22AEDA1F-B3BA-4552-8B66-A53A94177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3192" y="365310"/>
              <a:ext cx="4356008" cy="245409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661A57D3-1C07-4CBE-B925-B6D7150BC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17905" y="365310"/>
              <a:ext cx="3280861" cy="242869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AD659BB6-9205-4F90-BADC-EFA531494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066"/>
            <a:stretch/>
          </p:blipFill>
          <p:spPr>
            <a:xfrm>
              <a:off x="3188566" y="3119797"/>
              <a:ext cx="5426395" cy="3314701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F42E83FB-04ED-4183-8E40-1FAC44C74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1358" y="365310"/>
              <a:ext cx="4356008" cy="245409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  <p:pic>
        <p:nvPicPr>
          <p:cNvPr id="2052" name="Picture 4" descr="Image result for exercise stress tes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828" y="2590800"/>
            <a:ext cx="3912972" cy="28956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9475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1447800" y="381000"/>
            <a:ext cx="61722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39782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Later Private Settlers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33400" y="2424017"/>
            <a:ext cx="4020299" cy="2909984"/>
            <a:chOff x="538069" y="476385"/>
            <a:chExt cx="8385169" cy="606937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28916C43-F4ED-4698-B729-FE7E7A192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27444">
              <a:off x="4572000" y="476385"/>
              <a:ext cx="4052831" cy="2744946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DA4E870F-ED8D-4A38-AE8E-A24D4B543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8073">
              <a:off x="2540865" y="1934208"/>
              <a:ext cx="3820191" cy="254452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711DB3D4-2C6D-486C-8834-728CB3667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37163" y="2401094"/>
              <a:ext cx="2886075" cy="205740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25" name="Picture 2" descr="Image result for senior citizen female">
              <a:extLst>
                <a:ext uri="{FF2B5EF4-FFF2-40B4-BE49-F238E27FC236}">
                  <a16:creationId xmlns:a16="http://schemas.microsoft.com/office/drawing/2014/main" xmlns="" id="{5799F87F-9AD0-40D7-9BAB-321C37CB83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06645">
              <a:off x="538069" y="801108"/>
              <a:ext cx="2794000" cy="209550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66BB859D-3777-4FC2-ACF4-557C1A7ED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094473">
              <a:off x="4978608" y="3926385"/>
              <a:ext cx="3657600" cy="2619375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232C9EE8-A754-4EF3-90D6-D152AD84E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800319">
              <a:off x="566070" y="3325813"/>
              <a:ext cx="4429125" cy="295275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43968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1447800" y="381000"/>
            <a:ext cx="61722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39782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Later Private Settlers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33400" y="2424017"/>
            <a:ext cx="4020299" cy="2909984"/>
            <a:chOff x="538069" y="476385"/>
            <a:chExt cx="8385169" cy="606937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28916C43-F4ED-4698-B729-FE7E7A192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27444">
              <a:off x="4572000" y="476385"/>
              <a:ext cx="4052831" cy="2744946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DA4E870F-ED8D-4A38-AE8E-A24D4B543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8073">
              <a:off x="2540865" y="1934208"/>
              <a:ext cx="3820191" cy="254452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711DB3D4-2C6D-486C-8834-728CB3667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37163" y="2401094"/>
              <a:ext cx="2886075" cy="205740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25" name="Picture 2" descr="Image result for senior citizen female">
              <a:extLst>
                <a:ext uri="{FF2B5EF4-FFF2-40B4-BE49-F238E27FC236}">
                  <a16:creationId xmlns:a16="http://schemas.microsoft.com/office/drawing/2014/main" xmlns="" id="{5799F87F-9AD0-40D7-9BAB-321C37CB83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06645">
              <a:off x="538069" y="801108"/>
              <a:ext cx="2794000" cy="209550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66BB859D-3777-4FC2-ACF4-557C1A7ED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094473">
              <a:off x="4978608" y="3926385"/>
              <a:ext cx="3657600" cy="2619375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232C9EE8-A754-4EF3-90D6-D152AD84E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800319">
              <a:off x="566070" y="3325813"/>
              <a:ext cx="4429125" cy="295275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9335" y="2497620"/>
            <a:ext cx="3530133" cy="293413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400158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apiemistika.lt/wp-content/uploads/2013/04/kolonija-mars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685800" y="2438400"/>
            <a:ext cx="7848600" cy="1295400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0" y="2548577"/>
            <a:ext cx="9220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 smtClean="0">
                <a:latin typeface="Century Gothic" panose="020B0502020202020204" pitchFamily="34" charset="0"/>
              </a:rPr>
              <a:t>Emergency Rescue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1791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Image result for mars lan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37657"/>
            <a:ext cx="5867400" cy="4334543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21"/>
          <p:cNvSpPr/>
          <p:nvPr/>
        </p:nvSpPr>
        <p:spPr>
          <a:xfrm>
            <a:off x="1600200" y="381000"/>
            <a:ext cx="58674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0" y="422364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Emergency Rescue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1600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21"/>
          <p:cNvSpPr/>
          <p:nvPr/>
        </p:nvSpPr>
        <p:spPr>
          <a:xfrm>
            <a:off x="1752600" y="381000"/>
            <a:ext cx="55626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0" y="431073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Emergency Return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pic>
        <p:nvPicPr>
          <p:cNvPr id="15362" name="Picture 2" descr="Image result for m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74" y="2661046"/>
            <a:ext cx="3895129" cy="2596754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08" y="2661046"/>
            <a:ext cx="4057428" cy="2596754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622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apiemistika.lt/wp-content/uploads/2013/04/kolonija-mars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457200" y="2438400"/>
            <a:ext cx="8305800" cy="1295400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0" y="2548577"/>
            <a:ext cx="9220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 smtClean="0">
                <a:latin typeface="Century Gothic" panose="020B0502020202020204" pitchFamily="34" charset="0"/>
              </a:rPr>
              <a:t>Medical Facilities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4588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apiemistika.lt/wp-content/uploads/2013/04/kolonija-mars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2438400" y="2438400"/>
            <a:ext cx="4343400" cy="1295400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1447800" y="2548577"/>
            <a:ext cx="6324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 smtClean="0">
                <a:latin typeface="Century Gothic" panose="020B0502020202020204" pitchFamily="34" charset="0"/>
              </a:rPr>
              <a:t>Overview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2795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2057400" y="381000"/>
            <a:ext cx="49530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572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Initial Crew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43" y="2517468"/>
            <a:ext cx="3842657" cy="2882908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12877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2057400" y="381000"/>
            <a:ext cx="49530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572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Initial Crew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pic>
        <p:nvPicPr>
          <p:cNvPr id="5" name="Picture 9" descr="http://spacedevelopment.org/images/medicalcr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12" y="2514600"/>
            <a:ext cx="3590988" cy="2886374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943" y="2517468"/>
            <a:ext cx="3842657" cy="2882908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910604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1066800" y="381000"/>
            <a:ext cx="69342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572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International Astronauts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819400"/>
            <a:ext cx="3995057" cy="2221231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12877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1066800" y="381000"/>
            <a:ext cx="69342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572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International Astronauts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468" y="2819400"/>
            <a:ext cx="3333932" cy="2221232"/>
          </a:xfrm>
          <a:prstGeom prst="rect">
            <a:avLst/>
          </a:prstGeom>
          <a:noFill/>
          <a:ln w="635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819400"/>
            <a:ext cx="3995057" cy="2221231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140416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1447800" y="381000"/>
            <a:ext cx="61722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39782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Initial Private Settlers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42109" y="2562710"/>
            <a:ext cx="3571699" cy="2721421"/>
            <a:chOff x="661358" y="365310"/>
            <a:chExt cx="7965437" cy="60691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B3694DB1-31A9-4F05-BCFB-A48C27A9F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9739" y="365310"/>
              <a:ext cx="3280861" cy="242869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FC9EEF0-D74D-454E-AEFC-EFBC0BE0F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066"/>
            <a:stretch/>
          </p:blipFill>
          <p:spPr>
            <a:xfrm>
              <a:off x="3200400" y="3119797"/>
              <a:ext cx="5426395" cy="33147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6BFD9DD-4959-46B3-90AC-7D882EE68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5800" y="3119797"/>
              <a:ext cx="2209800" cy="3314701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22AEDA1F-B3BA-4552-8B66-A53A94177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3192" y="365310"/>
              <a:ext cx="4356008" cy="245409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661A57D3-1C07-4CBE-B925-B6D7150BC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17905" y="365310"/>
              <a:ext cx="3280861" cy="242869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AD659BB6-9205-4F90-BADC-EFA531494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066"/>
            <a:stretch/>
          </p:blipFill>
          <p:spPr>
            <a:xfrm>
              <a:off x="3188566" y="3119797"/>
              <a:ext cx="5426395" cy="3314701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F42E83FB-04ED-4183-8E40-1FAC44C74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1358" y="365310"/>
              <a:ext cx="4356008" cy="245409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323325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1447800" y="381000"/>
            <a:ext cx="61722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39782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Initial Private Settlers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pic>
        <p:nvPicPr>
          <p:cNvPr id="13314" name="Picture 2" descr="Image result for hospital r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760" y="2590800"/>
            <a:ext cx="4043549" cy="269333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42109" y="2562710"/>
            <a:ext cx="3571699" cy="2721421"/>
            <a:chOff x="661358" y="365310"/>
            <a:chExt cx="7965437" cy="60691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B3694DB1-31A9-4F05-BCFB-A48C27A9F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29739" y="365310"/>
              <a:ext cx="3280861" cy="242869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FC9EEF0-D74D-454E-AEFC-EFBC0BE0F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066"/>
            <a:stretch/>
          </p:blipFill>
          <p:spPr>
            <a:xfrm>
              <a:off x="3200400" y="3119797"/>
              <a:ext cx="5426395" cy="33147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6BFD9DD-4959-46B3-90AC-7D882EE68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5800" y="3119797"/>
              <a:ext cx="2209800" cy="3314701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22AEDA1F-B3BA-4552-8B66-A53A94177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3192" y="365310"/>
              <a:ext cx="4356008" cy="245409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661A57D3-1C07-4CBE-B925-B6D7150BC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17905" y="365310"/>
              <a:ext cx="3280861" cy="242869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AD659BB6-9205-4F90-BADC-EFA531494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066"/>
            <a:stretch/>
          </p:blipFill>
          <p:spPr>
            <a:xfrm>
              <a:off x="3188566" y="3119797"/>
              <a:ext cx="5426395" cy="3314701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F42E83FB-04ED-4183-8E40-1FAC44C74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1358" y="365310"/>
              <a:ext cx="4356008" cy="245409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2233463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1447800" y="381000"/>
            <a:ext cx="61722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572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Later Private Settlers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pic>
        <p:nvPicPr>
          <p:cNvPr id="1036" name="Picture 12" descr="http://spacedevelopment.org/images/medicalhospit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94" y="2229395"/>
            <a:ext cx="4765606" cy="3437486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" r="19266"/>
          <a:stretch/>
        </p:blipFill>
        <p:spPr bwMode="auto">
          <a:xfrm>
            <a:off x="354873" y="2209800"/>
            <a:ext cx="3352800" cy="3457575"/>
          </a:xfrm>
          <a:prstGeom prst="rect">
            <a:avLst/>
          </a:prstGeom>
          <a:noFill/>
          <a:ln w="635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76823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apiemistika.lt/wp-content/uploads/2013/04/kolonija-mars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1447800" y="2438400"/>
            <a:ext cx="6324600" cy="1295400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0" y="2548577"/>
            <a:ext cx="9220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 smtClean="0">
                <a:latin typeface="Century Gothic" panose="020B0502020202020204" pitchFamily="34" charset="0"/>
              </a:rPr>
              <a:t>Nursing Homes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4968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2133600" y="381000"/>
            <a:ext cx="48006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39782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Nursing Homes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pic>
        <p:nvPicPr>
          <p:cNvPr id="18" name="Picture 8" descr="Image result for nursing 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59" y="2355345"/>
            <a:ext cx="3163579" cy="3061081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spacex cape canavera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49" b="422"/>
          <a:stretch/>
        </p:blipFill>
        <p:spPr bwMode="auto">
          <a:xfrm>
            <a:off x="746759" y="4502026"/>
            <a:ext cx="316357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ED1C24"/>
              </a:clrFrom>
              <a:clrTo>
                <a:srgbClr val="ED1C2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7858" y="4502026"/>
            <a:ext cx="636814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b="4838"/>
          <a:stretch/>
        </p:blipFill>
        <p:spPr>
          <a:xfrm>
            <a:off x="746759" y="2355345"/>
            <a:ext cx="3163579" cy="214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9082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2133600" y="381000"/>
            <a:ext cx="48006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39782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Nursing Homes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pic>
        <p:nvPicPr>
          <p:cNvPr id="18" name="Picture 8" descr="Image result for nursing 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59" y="2355345"/>
            <a:ext cx="3163579" cy="3061081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spacex cape canavera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49" b="422"/>
          <a:stretch/>
        </p:blipFill>
        <p:spPr bwMode="auto">
          <a:xfrm>
            <a:off x="746759" y="4502026"/>
            <a:ext cx="316357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ED1C24"/>
              </a:clrFrom>
              <a:clrTo>
                <a:srgbClr val="ED1C2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7858" y="4502026"/>
            <a:ext cx="636814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b="4838"/>
          <a:stretch/>
        </p:blipFill>
        <p:spPr>
          <a:xfrm>
            <a:off x="746759" y="2355345"/>
            <a:ext cx="3163579" cy="2149164"/>
          </a:xfrm>
          <a:prstGeom prst="rect">
            <a:avLst/>
          </a:prstGeom>
        </p:spPr>
      </p:pic>
      <p:pic>
        <p:nvPicPr>
          <p:cNvPr id="32776" name="Picture 8" descr="Image result for nursing hom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" t="2213" r="2759" b="2825"/>
          <a:stretch/>
        </p:blipFill>
        <p:spPr bwMode="auto">
          <a:xfrm>
            <a:off x="4572000" y="2355345"/>
            <a:ext cx="3810000" cy="3061081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7096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1981200" y="550531"/>
            <a:ext cx="5105400" cy="1090613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1371600" y="584200"/>
            <a:ext cx="6324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>
                <a:latin typeface="Century Gothic" panose="020B0502020202020204" pitchFamily="34" charset="0"/>
              </a:rPr>
              <a:t>Overview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295400" y="2157414"/>
            <a:ext cx="6705600" cy="4014786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2160896" y="2451080"/>
            <a:ext cx="5840104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3600" dirty="0" smtClean="0">
                <a:latin typeface="Candara" panose="020E0502030303020204" pitchFamily="34" charset="0"/>
              </a:rPr>
              <a:t>Four crew phases</a:t>
            </a:r>
            <a:endParaRPr lang="en-US" altLang="en-US" sz="3600" dirty="0"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dirty="0" smtClean="0">
                <a:latin typeface="Candara" panose="020E0502030303020204" pitchFamily="34" charset="0"/>
              </a:rPr>
              <a:t>Prevention / screening</a:t>
            </a:r>
            <a:endParaRPr lang="en-US" altLang="en-US" sz="3600" dirty="0"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dirty="0" smtClean="0">
                <a:latin typeface="Candara" panose="020E0502030303020204" pitchFamily="34" charset="0"/>
              </a:rPr>
              <a:t>Emergency rescue</a:t>
            </a:r>
            <a:endParaRPr lang="en-US" altLang="en-US" sz="3600" dirty="0"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dirty="0" smtClean="0">
                <a:latin typeface="Candara" panose="020E0502030303020204" pitchFamily="34" charset="0"/>
              </a:rPr>
              <a:t>Medical facilities</a:t>
            </a:r>
            <a:endParaRPr lang="en-US" altLang="en-US" sz="3600" dirty="0"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dirty="0" smtClean="0">
                <a:latin typeface="Candara" panose="020E0502030303020204" pitchFamily="34" charset="0"/>
              </a:rPr>
              <a:t>Medical &amp; other providers</a:t>
            </a:r>
            <a:endParaRPr lang="en-US" altLang="en-US" sz="3600" dirty="0"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dirty="0" smtClean="0">
                <a:latin typeface="Candara" panose="020E0502030303020204" pitchFamily="34" charset="0"/>
              </a:rPr>
              <a:t>Medications</a:t>
            </a:r>
            <a:endParaRPr lang="en-US" altLang="en-US" sz="3600" dirty="0">
              <a:latin typeface="Candara" panose="020E0502030303020204" pitchFamily="34" charset="0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752600" y="2555319"/>
            <a:ext cx="914400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>
                <a:latin typeface="Wingdings" panose="05000000000000000000" pitchFamily="2" charset="2"/>
              </a:rPr>
              <a:t>l</a:t>
            </a:r>
            <a:endParaRPr lang="en-US" altLang="en-US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1200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>
                <a:latin typeface="Wingdings" panose="05000000000000000000" pitchFamily="2" charset="2"/>
              </a:rPr>
              <a:t>l</a:t>
            </a:r>
            <a:endParaRPr lang="en-US" altLang="en-US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1200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>
                <a:latin typeface="Wingdings" panose="05000000000000000000" pitchFamily="2" charset="2"/>
              </a:rPr>
              <a:t>l</a:t>
            </a:r>
            <a:endParaRPr lang="en-US" altLang="en-US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1200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>
                <a:latin typeface="Wingdings" panose="05000000000000000000" pitchFamily="2" charset="2"/>
              </a:rPr>
              <a:t>l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en-US" sz="1200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>
                <a:latin typeface="Wingdings" panose="05000000000000000000" pitchFamily="2" charset="2"/>
              </a:rPr>
              <a:t>l</a:t>
            </a:r>
            <a:endParaRPr lang="en-US" altLang="en-US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1200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>
                <a:latin typeface="Wingdings" panose="05000000000000000000" pitchFamily="2" charset="2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6406187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apiemistika.lt/wp-content/uploads/2013/04/kolonija-mars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838200" y="2438400"/>
            <a:ext cx="7543800" cy="1295400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0" y="2548577"/>
            <a:ext cx="9220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 smtClean="0">
                <a:latin typeface="Century Gothic" panose="020B0502020202020204" pitchFamily="34" charset="0"/>
              </a:rPr>
              <a:t>Medical Providers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7091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2057400" y="381000"/>
            <a:ext cx="49530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572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Initial Crew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676400"/>
            <a:ext cx="6400800" cy="4802126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90035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2057400" y="381000"/>
            <a:ext cx="49530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572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Initial Crew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789283"/>
            <a:ext cx="5943600" cy="4459117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sp>
        <p:nvSpPr>
          <p:cNvPr id="2" name="Oval 1"/>
          <p:cNvSpPr/>
          <p:nvPr/>
        </p:nvSpPr>
        <p:spPr>
          <a:xfrm>
            <a:off x="6096000" y="1752600"/>
            <a:ext cx="1447800" cy="1981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9244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2057400" y="381000"/>
            <a:ext cx="49530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572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Initial Crew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789283"/>
            <a:ext cx="5943600" cy="4459117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sp>
        <p:nvSpPr>
          <p:cNvPr id="2" name="Oval 1"/>
          <p:cNvSpPr/>
          <p:nvPr/>
        </p:nvSpPr>
        <p:spPr>
          <a:xfrm>
            <a:off x="6096000" y="1752600"/>
            <a:ext cx="1447800" cy="1981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3024054" y="1761309"/>
            <a:ext cx="1447800" cy="1981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2555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1066800" y="381000"/>
            <a:ext cx="69342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572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International Astronauts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22" y="2724149"/>
            <a:ext cx="3022548" cy="2381251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317788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1066800" y="381000"/>
            <a:ext cx="69342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572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International Astronauts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pic>
        <p:nvPicPr>
          <p:cNvPr id="5122" name="Picture 2" descr="Image result for space medic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710" y="2724149"/>
            <a:ext cx="4241162" cy="2381251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222" y="2724149"/>
            <a:ext cx="3022548" cy="2381251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083447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1447800" y="381000"/>
            <a:ext cx="61722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39782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Initial Private Settlers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16499" y="2514600"/>
            <a:ext cx="3800298" cy="2895600"/>
            <a:chOff x="661358" y="365310"/>
            <a:chExt cx="7965437" cy="60691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B3694DB1-31A9-4F05-BCFB-A48C27A9F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29739" y="365310"/>
              <a:ext cx="3280861" cy="242869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FC9EEF0-D74D-454E-AEFC-EFBC0BE0F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066"/>
            <a:stretch/>
          </p:blipFill>
          <p:spPr>
            <a:xfrm>
              <a:off x="3200400" y="3119797"/>
              <a:ext cx="5426395" cy="33147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6BFD9DD-4959-46B3-90AC-7D882EE68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800" y="3119797"/>
              <a:ext cx="2209800" cy="3314701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22AEDA1F-B3BA-4552-8B66-A53A94177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3192" y="365310"/>
              <a:ext cx="4356008" cy="245409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661A57D3-1C07-4CBE-B925-B6D7150BC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17905" y="365310"/>
              <a:ext cx="3280861" cy="242869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AD659BB6-9205-4F90-BADC-EFA531494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066"/>
            <a:stretch/>
          </p:blipFill>
          <p:spPr>
            <a:xfrm>
              <a:off x="3188566" y="3119797"/>
              <a:ext cx="5426395" cy="3314701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F42E83FB-04ED-4183-8E40-1FAC44C74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1358" y="365310"/>
              <a:ext cx="4356008" cy="245409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78218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1447800" y="381000"/>
            <a:ext cx="61722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39782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Initial Private Settlers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590" y="1524000"/>
            <a:ext cx="3653246" cy="243854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716499" y="2514600"/>
            <a:ext cx="3800298" cy="2895600"/>
            <a:chOff x="661358" y="365310"/>
            <a:chExt cx="7965437" cy="60691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B3694DB1-31A9-4F05-BCFB-A48C27A9F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9739" y="365310"/>
              <a:ext cx="3280861" cy="242869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FC9EEF0-D74D-454E-AEFC-EFBC0BE0F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066"/>
            <a:stretch/>
          </p:blipFill>
          <p:spPr>
            <a:xfrm>
              <a:off x="3200400" y="3119797"/>
              <a:ext cx="5426395" cy="33147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6BFD9DD-4959-46B3-90AC-7D882EE68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5800" y="3119797"/>
              <a:ext cx="2209800" cy="3314701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22AEDA1F-B3BA-4552-8B66-A53A94177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3192" y="365310"/>
              <a:ext cx="4356008" cy="245409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661A57D3-1C07-4CBE-B925-B6D7150BC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17905" y="365310"/>
              <a:ext cx="3280861" cy="242869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AD659BB6-9205-4F90-BADC-EFA531494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066"/>
            <a:stretch/>
          </p:blipFill>
          <p:spPr>
            <a:xfrm>
              <a:off x="3188566" y="3119797"/>
              <a:ext cx="5426395" cy="3314701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F42E83FB-04ED-4183-8E40-1FAC44C74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1358" y="365310"/>
              <a:ext cx="4356008" cy="245409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5296867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1447800" y="381000"/>
            <a:ext cx="61722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39782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Initial Private Settlers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589" y="4200977"/>
            <a:ext cx="3666611" cy="229163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590" y="1524000"/>
            <a:ext cx="3653246" cy="243854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716499" y="2514600"/>
            <a:ext cx="3800298" cy="2895600"/>
            <a:chOff x="661358" y="365310"/>
            <a:chExt cx="7965437" cy="60691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B3694DB1-31A9-4F05-BCFB-A48C27A9F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29739" y="365310"/>
              <a:ext cx="3280861" cy="242869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FC9EEF0-D74D-454E-AEFC-EFBC0BE0F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066"/>
            <a:stretch/>
          </p:blipFill>
          <p:spPr>
            <a:xfrm>
              <a:off x="3200400" y="3119797"/>
              <a:ext cx="5426395" cy="33147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6BFD9DD-4959-46B3-90AC-7D882EE68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5800" y="3119797"/>
              <a:ext cx="2209800" cy="3314701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22AEDA1F-B3BA-4552-8B66-A53A94177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3192" y="365310"/>
              <a:ext cx="4356008" cy="245409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661A57D3-1C07-4CBE-B925-B6D7150BC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17905" y="365310"/>
              <a:ext cx="3280861" cy="242869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AD659BB6-9205-4F90-BADC-EFA531494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066"/>
            <a:stretch/>
          </p:blipFill>
          <p:spPr>
            <a:xfrm>
              <a:off x="3188566" y="3119797"/>
              <a:ext cx="5426395" cy="3314701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F42E83FB-04ED-4183-8E40-1FAC44C74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1358" y="365310"/>
              <a:ext cx="4356008" cy="245409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920812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1447800" y="381000"/>
            <a:ext cx="61722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572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Later Private Settlers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1" y="2667000"/>
            <a:ext cx="3505200" cy="2537144"/>
            <a:chOff x="538069" y="476385"/>
            <a:chExt cx="8385169" cy="60693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28916C43-F4ED-4698-B729-FE7E7A192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27444">
              <a:off x="4572000" y="476385"/>
              <a:ext cx="4052831" cy="2744946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DA4E870F-ED8D-4A38-AE8E-A24D4B543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8073">
              <a:off x="2540865" y="1934208"/>
              <a:ext cx="3820191" cy="254452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711DB3D4-2C6D-486C-8834-728CB3667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37163" y="2401094"/>
              <a:ext cx="2886075" cy="205740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1" name="Picture 2" descr="Image result for senior citizen female">
              <a:extLst>
                <a:ext uri="{FF2B5EF4-FFF2-40B4-BE49-F238E27FC236}">
                  <a16:creationId xmlns:a16="http://schemas.microsoft.com/office/drawing/2014/main" xmlns="" id="{5799F87F-9AD0-40D7-9BAB-321C37CB83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06645">
              <a:off x="538069" y="801108"/>
              <a:ext cx="2794000" cy="209550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66BB859D-3777-4FC2-ACF4-557C1A7ED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094473">
              <a:off x="4978608" y="3926385"/>
              <a:ext cx="3657600" cy="2619375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232C9EE8-A754-4EF3-90D6-D152AD84E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800319">
              <a:off x="566070" y="3325813"/>
              <a:ext cx="4429125" cy="295275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8956522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apiemistika.lt/wp-content/uploads/2013/04/kolonija-mars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2438400" y="2438400"/>
            <a:ext cx="4343400" cy="1295400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1447800" y="2548577"/>
            <a:ext cx="6324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 smtClean="0">
                <a:latin typeface="Century Gothic" panose="020B0502020202020204" pitchFamily="34" charset="0"/>
              </a:rPr>
              <a:t>Phases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0959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1447800" y="381000"/>
            <a:ext cx="61722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572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Later Private Settlers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213" y="2820953"/>
            <a:ext cx="4106872" cy="228444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7" name="Group 6"/>
          <p:cNvGrpSpPr/>
          <p:nvPr/>
        </p:nvGrpSpPr>
        <p:grpSpPr>
          <a:xfrm>
            <a:off x="533401" y="2667000"/>
            <a:ext cx="3505200" cy="2537144"/>
            <a:chOff x="538069" y="476385"/>
            <a:chExt cx="8385169" cy="60693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28916C43-F4ED-4698-B729-FE7E7A192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27444">
              <a:off x="4572000" y="476385"/>
              <a:ext cx="4052831" cy="2744946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DA4E870F-ED8D-4A38-AE8E-A24D4B543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8073">
              <a:off x="2540865" y="1934208"/>
              <a:ext cx="3820191" cy="254452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711DB3D4-2C6D-486C-8834-728CB3667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37163" y="2401094"/>
              <a:ext cx="2886075" cy="205740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1" name="Picture 2" descr="Image result for senior citizen female">
              <a:extLst>
                <a:ext uri="{FF2B5EF4-FFF2-40B4-BE49-F238E27FC236}">
                  <a16:creationId xmlns:a16="http://schemas.microsoft.com/office/drawing/2014/main" xmlns="" id="{5799F87F-9AD0-40D7-9BAB-321C37CB83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06645">
              <a:off x="538069" y="801108"/>
              <a:ext cx="2794000" cy="209550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66BB859D-3777-4FC2-ACF4-557C1A7ED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094473">
              <a:off x="4978608" y="3926385"/>
              <a:ext cx="3657600" cy="2619375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232C9EE8-A754-4EF3-90D6-D152AD84E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800319">
              <a:off x="566070" y="3325813"/>
              <a:ext cx="4429125" cy="295275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808319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2895600" y="381000"/>
            <a:ext cx="32766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22364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Surgeries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324100"/>
            <a:ext cx="4114800" cy="3086100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1818" y="2324100"/>
            <a:ext cx="4053867" cy="3086100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625533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apiemistika.lt/wp-content/uploads/2013/04/kolonija-mars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2667000" y="2438400"/>
            <a:ext cx="3886200" cy="1295400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0" y="2548577"/>
            <a:ext cx="9220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 smtClean="0">
                <a:latin typeface="Century Gothic" panose="020B0502020202020204" pitchFamily="34" charset="0"/>
              </a:rPr>
              <a:t>Dentistry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6740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2057400" y="381000"/>
            <a:ext cx="49530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572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Initial Crew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789283"/>
            <a:ext cx="5943600" cy="4459117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sp>
        <p:nvSpPr>
          <p:cNvPr id="2" name="Oval 1"/>
          <p:cNvSpPr/>
          <p:nvPr/>
        </p:nvSpPr>
        <p:spPr>
          <a:xfrm>
            <a:off x="6096000" y="1752600"/>
            <a:ext cx="1447800" cy="1981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3024054" y="1761309"/>
            <a:ext cx="1447800" cy="1981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115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3505200" y="381000"/>
            <a:ext cx="20574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572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Later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698" y="1743231"/>
            <a:ext cx="2457618" cy="193618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1239506" y="4315030"/>
            <a:ext cx="2599891" cy="1881860"/>
            <a:chOff x="538069" y="476385"/>
            <a:chExt cx="8385169" cy="60693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28916C43-F4ED-4698-B729-FE7E7A192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27444">
              <a:off x="4572000" y="476385"/>
              <a:ext cx="4052831" cy="2744946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DA4E870F-ED8D-4A38-AE8E-A24D4B543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8073">
              <a:off x="2540865" y="1934208"/>
              <a:ext cx="3820191" cy="254452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711DB3D4-2C6D-486C-8834-728CB3667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37163" y="2401094"/>
              <a:ext cx="2886075" cy="205740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3" name="Picture 2" descr="Image result for senior citizen female">
              <a:extLst>
                <a:ext uri="{FF2B5EF4-FFF2-40B4-BE49-F238E27FC236}">
                  <a16:creationId xmlns:a16="http://schemas.microsoft.com/office/drawing/2014/main" xmlns="" id="{5799F87F-9AD0-40D7-9BAB-321C37CB83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06645">
              <a:off x="538069" y="801108"/>
              <a:ext cx="2794000" cy="209550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66BB859D-3777-4FC2-ACF4-557C1A7ED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094473">
              <a:off x="4978608" y="3926385"/>
              <a:ext cx="3657600" cy="2619375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232C9EE8-A754-4EF3-90D6-D152AD84E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800319">
              <a:off x="566070" y="3325813"/>
              <a:ext cx="4429125" cy="295275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  <p:grpSp>
        <p:nvGrpSpPr>
          <p:cNvPr id="16" name="Group 15"/>
          <p:cNvGrpSpPr/>
          <p:nvPr/>
        </p:nvGrpSpPr>
        <p:grpSpPr>
          <a:xfrm>
            <a:off x="5036922" y="1713637"/>
            <a:ext cx="2639585" cy="1965776"/>
            <a:chOff x="661358" y="365310"/>
            <a:chExt cx="7965437" cy="606918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B3694DB1-31A9-4F05-BCFB-A48C27A9F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29739" y="365310"/>
              <a:ext cx="3280861" cy="242869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BFC9EEF0-D74D-454E-AEFC-EFBC0BE0F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9066"/>
            <a:stretch/>
          </p:blipFill>
          <p:spPr>
            <a:xfrm>
              <a:off x="3200400" y="3119797"/>
              <a:ext cx="5426395" cy="331470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56BFD9DD-4959-46B3-90AC-7D882EE68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85800" y="3119797"/>
              <a:ext cx="2209800" cy="3314701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22AEDA1F-B3BA-4552-8B66-A53A94177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73192" y="365310"/>
              <a:ext cx="4356008" cy="245409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661A57D3-1C07-4CBE-B925-B6D7150BC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17905" y="365310"/>
              <a:ext cx="3280861" cy="242869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AD659BB6-9205-4F90-BADC-EFA531494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9066"/>
            <a:stretch/>
          </p:blipFill>
          <p:spPr>
            <a:xfrm>
              <a:off x="3188566" y="3119797"/>
              <a:ext cx="5426395" cy="3314701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F42E83FB-04ED-4183-8E40-1FAC44C74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61358" y="365310"/>
              <a:ext cx="4356008" cy="245409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8053135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698" y="1743231"/>
            <a:ext cx="2457618" cy="193618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3706" y="4142296"/>
            <a:ext cx="3477294" cy="232746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1239506" y="4315030"/>
            <a:ext cx="2599891" cy="1881860"/>
            <a:chOff x="538069" y="476385"/>
            <a:chExt cx="8385169" cy="60693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28916C43-F4ED-4698-B729-FE7E7A192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27444">
              <a:off x="4572000" y="476385"/>
              <a:ext cx="4052831" cy="2744946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DA4E870F-ED8D-4A38-AE8E-A24D4B543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8073">
              <a:off x="2540865" y="1934208"/>
              <a:ext cx="3820191" cy="254452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711DB3D4-2C6D-486C-8834-728CB3667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7163" y="2401094"/>
              <a:ext cx="2886075" cy="205740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3" name="Picture 2" descr="Image result for senior citizen female">
              <a:extLst>
                <a:ext uri="{FF2B5EF4-FFF2-40B4-BE49-F238E27FC236}">
                  <a16:creationId xmlns:a16="http://schemas.microsoft.com/office/drawing/2014/main" xmlns="" id="{5799F87F-9AD0-40D7-9BAB-321C37CB83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06645">
              <a:off x="538069" y="801108"/>
              <a:ext cx="2794000" cy="209550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66BB859D-3777-4FC2-ACF4-557C1A7ED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094473">
              <a:off x="4978608" y="3926385"/>
              <a:ext cx="3657600" cy="2619375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232C9EE8-A754-4EF3-90D6-D152AD84E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800319">
              <a:off x="566070" y="3325813"/>
              <a:ext cx="4429125" cy="295275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  <p:grpSp>
        <p:nvGrpSpPr>
          <p:cNvPr id="16" name="Group 15"/>
          <p:cNvGrpSpPr/>
          <p:nvPr/>
        </p:nvGrpSpPr>
        <p:grpSpPr>
          <a:xfrm>
            <a:off x="5036922" y="1713637"/>
            <a:ext cx="2639585" cy="1965776"/>
            <a:chOff x="661358" y="365310"/>
            <a:chExt cx="7965437" cy="606918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B3694DB1-31A9-4F05-BCFB-A48C27A9F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29739" y="365310"/>
              <a:ext cx="3280861" cy="242869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BFC9EEF0-D74D-454E-AEFC-EFBC0BE0F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9066"/>
            <a:stretch/>
          </p:blipFill>
          <p:spPr>
            <a:xfrm>
              <a:off x="3200400" y="3119797"/>
              <a:ext cx="5426395" cy="331470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56BFD9DD-4959-46B3-90AC-7D882EE68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85800" y="3119797"/>
              <a:ext cx="2209800" cy="3314701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22AEDA1F-B3BA-4552-8B66-A53A94177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73192" y="365310"/>
              <a:ext cx="4356008" cy="245409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661A57D3-1C07-4CBE-B925-B6D7150BC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17905" y="365310"/>
              <a:ext cx="3280861" cy="242869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AD659BB6-9205-4F90-BADC-EFA531494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9066"/>
            <a:stretch/>
          </p:blipFill>
          <p:spPr>
            <a:xfrm>
              <a:off x="3188566" y="3119797"/>
              <a:ext cx="5426395" cy="3314701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F42E83FB-04ED-4183-8E40-1FAC44C74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61358" y="365310"/>
              <a:ext cx="4356008" cy="245409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  <p:sp>
        <p:nvSpPr>
          <p:cNvPr id="26" name="Rounded Rectangle 21"/>
          <p:cNvSpPr/>
          <p:nvPr/>
        </p:nvSpPr>
        <p:spPr>
          <a:xfrm>
            <a:off x="3505200" y="381000"/>
            <a:ext cx="20574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0" y="4572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Later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487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apiemistika.lt/wp-content/uploads/2013/04/kolonija-mars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1905000" y="2438400"/>
            <a:ext cx="5410200" cy="1295400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0" y="2548577"/>
            <a:ext cx="9220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 smtClean="0">
                <a:latin typeface="Century Gothic" panose="020B0502020202020204" pitchFamily="34" charset="0"/>
              </a:rPr>
              <a:t>Allied Health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1859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2562952" y="381000"/>
            <a:ext cx="3941896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572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Allied Health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698" y="1743231"/>
            <a:ext cx="2457618" cy="193618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1239506" y="4315030"/>
            <a:ext cx="2599891" cy="1881860"/>
            <a:chOff x="538069" y="476385"/>
            <a:chExt cx="8385169" cy="60693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28916C43-F4ED-4698-B729-FE7E7A192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27444">
              <a:off x="4572000" y="476385"/>
              <a:ext cx="4052831" cy="2744946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DA4E870F-ED8D-4A38-AE8E-A24D4B543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8073">
              <a:off x="2540865" y="1934208"/>
              <a:ext cx="3820191" cy="254452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711DB3D4-2C6D-486C-8834-728CB3667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37163" y="2401094"/>
              <a:ext cx="2886075" cy="205740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3" name="Picture 2" descr="Image result for senior citizen female">
              <a:extLst>
                <a:ext uri="{FF2B5EF4-FFF2-40B4-BE49-F238E27FC236}">
                  <a16:creationId xmlns:a16="http://schemas.microsoft.com/office/drawing/2014/main" xmlns="" id="{5799F87F-9AD0-40D7-9BAB-321C37CB83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06645">
              <a:off x="538069" y="801108"/>
              <a:ext cx="2794000" cy="209550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66BB859D-3777-4FC2-ACF4-557C1A7ED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094473">
              <a:off x="4978608" y="3926385"/>
              <a:ext cx="3657600" cy="2619375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232C9EE8-A754-4EF3-90D6-D152AD84E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800319">
              <a:off x="566070" y="3325813"/>
              <a:ext cx="4429125" cy="295275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  <p:grpSp>
        <p:nvGrpSpPr>
          <p:cNvPr id="16" name="Group 15"/>
          <p:cNvGrpSpPr/>
          <p:nvPr/>
        </p:nvGrpSpPr>
        <p:grpSpPr>
          <a:xfrm>
            <a:off x="5036922" y="1713637"/>
            <a:ext cx="2639585" cy="1965776"/>
            <a:chOff x="661358" y="365310"/>
            <a:chExt cx="7965437" cy="606918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B3694DB1-31A9-4F05-BCFB-A48C27A9F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29739" y="365310"/>
              <a:ext cx="3280861" cy="242869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BFC9EEF0-D74D-454E-AEFC-EFBC0BE0F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9066"/>
            <a:stretch/>
          </p:blipFill>
          <p:spPr>
            <a:xfrm>
              <a:off x="3200400" y="3119797"/>
              <a:ext cx="5426395" cy="331470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56BFD9DD-4959-46B3-90AC-7D882EE68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85800" y="3119797"/>
              <a:ext cx="2209800" cy="3314701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22AEDA1F-B3BA-4552-8B66-A53A94177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73192" y="365310"/>
              <a:ext cx="4356008" cy="245409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661A57D3-1C07-4CBE-B925-B6D7150BC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17905" y="365310"/>
              <a:ext cx="3280861" cy="242869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AD659BB6-9205-4F90-BADC-EFA531494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9066"/>
            <a:stretch/>
          </p:blipFill>
          <p:spPr>
            <a:xfrm>
              <a:off x="3188566" y="3119797"/>
              <a:ext cx="5426395" cy="3314701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F42E83FB-04ED-4183-8E40-1FAC44C74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61358" y="365310"/>
              <a:ext cx="4356008" cy="245409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1189757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2562952" y="381000"/>
            <a:ext cx="3941896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572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Allied Health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698" y="1743231"/>
            <a:ext cx="2457618" cy="193618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1239506" y="4315030"/>
            <a:ext cx="2599891" cy="1881860"/>
            <a:chOff x="538069" y="476385"/>
            <a:chExt cx="8385169" cy="60693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28916C43-F4ED-4698-B729-FE7E7A192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27444">
              <a:off x="4572000" y="476385"/>
              <a:ext cx="4052831" cy="2744946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DA4E870F-ED8D-4A38-AE8E-A24D4B543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8073">
              <a:off x="2540865" y="1934208"/>
              <a:ext cx="3820191" cy="254452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711DB3D4-2C6D-486C-8834-728CB3667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37163" y="2401094"/>
              <a:ext cx="2886075" cy="205740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3" name="Picture 2" descr="Image result for senior citizen female">
              <a:extLst>
                <a:ext uri="{FF2B5EF4-FFF2-40B4-BE49-F238E27FC236}">
                  <a16:creationId xmlns:a16="http://schemas.microsoft.com/office/drawing/2014/main" xmlns="" id="{5799F87F-9AD0-40D7-9BAB-321C37CB83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06645">
              <a:off x="538069" y="801108"/>
              <a:ext cx="2794000" cy="209550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66BB859D-3777-4FC2-ACF4-557C1A7ED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094473">
              <a:off x="4978608" y="3926385"/>
              <a:ext cx="3657600" cy="2619375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232C9EE8-A754-4EF3-90D6-D152AD84E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800319">
              <a:off x="566070" y="3325813"/>
              <a:ext cx="4429125" cy="295275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  <p:grpSp>
        <p:nvGrpSpPr>
          <p:cNvPr id="16" name="Group 15"/>
          <p:cNvGrpSpPr/>
          <p:nvPr/>
        </p:nvGrpSpPr>
        <p:grpSpPr>
          <a:xfrm>
            <a:off x="5036922" y="1713637"/>
            <a:ext cx="2639585" cy="1965776"/>
            <a:chOff x="661358" y="365310"/>
            <a:chExt cx="7965437" cy="606918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B3694DB1-31A9-4F05-BCFB-A48C27A9F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29739" y="365310"/>
              <a:ext cx="3280861" cy="242869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BFC9EEF0-D74D-454E-AEFC-EFBC0BE0F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9066"/>
            <a:stretch/>
          </p:blipFill>
          <p:spPr>
            <a:xfrm>
              <a:off x="3200400" y="3119797"/>
              <a:ext cx="5426395" cy="331470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56BFD9DD-4959-46B3-90AC-7D882EE68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85800" y="3119797"/>
              <a:ext cx="2209800" cy="3314701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22AEDA1F-B3BA-4552-8B66-A53A94177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73192" y="365310"/>
              <a:ext cx="4356008" cy="245409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661A57D3-1C07-4CBE-B925-B6D7150BC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17905" y="365310"/>
              <a:ext cx="3280861" cy="242869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AD659BB6-9205-4F90-BADC-EFA531494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9066"/>
            <a:stretch/>
          </p:blipFill>
          <p:spPr>
            <a:xfrm>
              <a:off x="3188566" y="3119797"/>
              <a:ext cx="5426395" cy="3314701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F42E83FB-04ED-4183-8E40-1FAC44C74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61358" y="365310"/>
              <a:ext cx="4356008" cy="245409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  <p:pic>
        <p:nvPicPr>
          <p:cNvPr id="21506" name="Picture 2" descr="Image result for &quot;nurse older&quot; bedsid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419600"/>
            <a:ext cx="1926696" cy="172791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53987" y="4419600"/>
            <a:ext cx="1930113" cy="172791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88472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apiemistika.lt/wp-content/uploads/2013/04/kolonija-mars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1905000" y="2438400"/>
            <a:ext cx="5410200" cy="1295400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0" y="2548577"/>
            <a:ext cx="9220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 smtClean="0">
                <a:latin typeface="Century Gothic" panose="020B0502020202020204" pitchFamily="34" charset="0"/>
              </a:rPr>
              <a:t>Medications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0125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21"/>
          <p:cNvSpPr/>
          <p:nvPr/>
        </p:nvSpPr>
        <p:spPr>
          <a:xfrm>
            <a:off x="2743200" y="381000"/>
            <a:ext cx="37338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0" y="439983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Initial Team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676400"/>
            <a:ext cx="6400800" cy="4802126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760567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2057400" y="381000"/>
            <a:ext cx="49530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572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Initial Crew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514600"/>
            <a:ext cx="3554870" cy="2667000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57418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2057400" y="381000"/>
            <a:ext cx="49530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572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Initial Crew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514600"/>
            <a:ext cx="3554870" cy="2667000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17410" name="Picture 2" descr="Image result for emergency medica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523309"/>
            <a:ext cx="3581400" cy="2686050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3575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1066800" y="381000"/>
            <a:ext cx="69342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572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International Astronauts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55" y="2523309"/>
            <a:ext cx="3709962" cy="2922815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063277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1066800" y="381000"/>
            <a:ext cx="69342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572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International Astronauts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pic>
        <p:nvPicPr>
          <p:cNvPr id="7" name="Picture 2" descr="Image result for emergency medica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255" y="2523308"/>
            <a:ext cx="3849188" cy="2922816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055" y="2523309"/>
            <a:ext cx="3709962" cy="2922815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870526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1447800" y="381000"/>
            <a:ext cx="61722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39782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Initial Private Settlers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43621" y="2590800"/>
            <a:ext cx="3800298" cy="2895600"/>
            <a:chOff x="661358" y="365310"/>
            <a:chExt cx="7965437" cy="60691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B3694DB1-31A9-4F05-BCFB-A48C27A9F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29739" y="365310"/>
              <a:ext cx="3280861" cy="242869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FC9EEF0-D74D-454E-AEFC-EFBC0BE0F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066"/>
            <a:stretch/>
          </p:blipFill>
          <p:spPr>
            <a:xfrm>
              <a:off x="3200400" y="3119797"/>
              <a:ext cx="5426395" cy="33147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6BFD9DD-4959-46B3-90AC-7D882EE68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800" y="3119797"/>
              <a:ext cx="2209800" cy="3314701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22AEDA1F-B3BA-4552-8B66-A53A94177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3192" y="365310"/>
              <a:ext cx="4356008" cy="245409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661A57D3-1C07-4CBE-B925-B6D7150BC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17905" y="365310"/>
              <a:ext cx="3280861" cy="242869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AD659BB6-9205-4F90-BADC-EFA531494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066"/>
            <a:stretch/>
          </p:blipFill>
          <p:spPr>
            <a:xfrm>
              <a:off x="3188566" y="3119797"/>
              <a:ext cx="5426395" cy="3314701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F42E83FB-04ED-4183-8E40-1FAC44C74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1358" y="365310"/>
              <a:ext cx="4356008" cy="245409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0256885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1447800" y="381000"/>
            <a:ext cx="61722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39782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Initial Private Settlers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2273" r="7392"/>
          <a:stretch/>
        </p:blipFill>
        <p:spPr>
          <a:xfrm>
            <a:off x="4634620" y="2590800"/>
            <a:ext cx="4128380" cy="28956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7" name="Group 6"/>
          <p:cNvGrpSpPr/>
          <p:nvPr/>
        </p:nvGrpSpPr>
        <p:grpSpPr>
          <a:xfrm>
            <a:off x="443621" y="2590800"/>
            <a:ext cx="3800298" cy="2895600"/>
            <a:chOff x="661358" y="365310"/>
            <a:chExt cx="7965437" cy="60691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B3694DB1-31A9-4F05-BCFB-A48C27A9F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9739" y="365310"/>
              <a:ext cx="3280861" cy="242869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FC9EEF0-D74D-454E-AEFC-EFBC0BE0F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066"/>
            <a:stretch/>
          </p:blipFill>
          <p:spPr>
            <a:xfrm>
              <a:off x="3200400" y="3119797"/>
              <a:ext cx="5426395" cy="33147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6BFD9DD-4959-46B3-90AC-7D882EE68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5800" y="3119797"/>
              <a:ext cx="2209800" cy="3314701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22AEDA1F-B3BA-4552-8B66-A53A94177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3192" y="365310"/>
              <a:ext cx="4356008" cy="245409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661A57D3-1C07-4CBE-B925-B6D7150BC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17905" y="365310"/>
              <a:ext cx="3280861" cy="242869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AD659BB6-9205-4F90-BADC-EFA531494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066"/>
            <a:stretch/>
          </p:blipFill>
          <p:spPr>
            <a:xfrm>
              <a:off x="3188566" y="3119797"/>
              <a:ext cx="5426395" cy="3314701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F42E83FB-04ED-4183-8E40-1FAC44C74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1358" y="365310"/>
              <a:ext cx="4356008" cy="245409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814443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1447800" y="381000"/>
            <a:ext cx="61722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572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Later Private Settlers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57200" y="2424017"/>
            <a:ext cx="4020299" cy="2909984"/>
            <a:chOff x="538069" y="476385"/>
            <a:chExt cx="8385169" cy="60693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28916C43-F4ED-4698-B729-FE7E7A192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27444">
              <a:off x="4572000" y="476385"/>
              <a:ext cx="4052831" cy="2744946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DA4E870F-ED8D-4A38-AE8E-A24D4B543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8073">
              <a:off x="2540865" y="1934208"/>
              <a:ext cx="3820191" cy="254452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711DB3D4-2C6D-486C-8834-728CB3667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37163" y="2401094"/>
              <a:ext cx="2886075" cy="205740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1" name="Picture 2" descr="Image result for senior citizen female">
              <a:extLst>
                <a:ext uri="{FF2B5EF4-FFF2-40B4-BE49-F238E27FC236}">
                  <a16:creationId xmlns:a16="http://schemas.microsoft.com/office/drawing/2014/main" xmlns="" id="{5799F87F-9AD0-40D7-9BAB-321C37CB83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06645">
              <a:off x="538069" y="801108"/>
              <a:ext cx="2794000" cy="209550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66BB859D-3777-4FC2-ACF4-557C1A7ED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094473">
              <a:off x="4978608" y="3926385"/>
              <a:ext cx="3657600" cy="2619375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232C9EE8-A754-4EF3-90D6-D152AD84E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800319">
              <a:off x="566070" y="3325813"/>
              <a:ext cx="4429125" cy="295275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2631139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1447800" y="381000"/>
            <a:ext cx="61722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572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Later Private Settlers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57200" y="2424017"/>
            <a:ext cx="4020299" cy="2909984"/>
            <a:chOff x="538069" y="476385"/>
            <a:chExt cx="8385169" cy="60693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28916C43-F4ED-4698-B729-FE7E7A192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27444">
              <a:off x="4572000" y="476385"/>
              <a:ext cx="4052831" cy="2744946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DA4E870F-ED8D-4A38-AE8E-A24D4B543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8073">
              <a:off x="2540865" y="1934208"/>
              <a:ext cx="3820191" cy="254452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711DB3D4-2C6D-486C-8834-728CB3667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37163" y="2401094"/>
              <a:ext cx="2886075" cy="205740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1" name="Picture 2" descr="Image result for senior citizen female">
              <a:extLst>
                <a:ext uri="{FF2B5EF4-FFF2-40B4-BE49-F238E27FC236}">
                  <a16:creationId xmlns:a16="http://schemas.microsoft.com/office/drawing/2014/main" xmlns="" id="{5799F87F-9AD0-40D7-9BAB-321C37CB83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06645">
              <a:off x="538069" y="801108"/>
              <a:ext cx="2794000" cy="209550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66BB859D-3777-4FC2-ACF4-557C1A7ED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094473">
              <a:off x="4978608" y="3926385"/>
              <a:ext cx="3657600" cy="2619375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232C9EE8-A754-4EF3-90D6-D152AD84E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800319">
              <a:off x="566070" y="3325813"/>
              <a:ext cx="4429125" cy="295275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8719" y="2554165"/>
            <a:ext cx="3970481" cy="270363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58152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1143000" y="381000"/>
            <a:ext cx="67818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39782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Producing Medications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5590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1143000" y="381000"/>
            <a:ext cx="67818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39782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Producing Medications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pic>
        <p:nvPicPr>
          <p:cNvPr id="1028" name="Picture 4" descr="Image result for digoxin pl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38593"/>
            <a:ext cx="5448300" cy="4086225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6692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304800" y="381000"/>
            <a:ext cx="84582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39782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International Mars Exploration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762125"/>
            <a:ext cx="5791200" cy="4562475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12877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1143000" y="381000"/>
            <a:ext cx="67818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39782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Producing Medications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pic>
        <p:nvPicPr>
          <p:cNvPr id="1028" name="Picture 4" descr="Image result for digoxin pl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38593"/>
            <a:ext cx="5448300" cy="4086225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6096000"/>
            <a:ext cx="5448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Foxglove - Digoxin</a:t>
            </a:r>
            <a:endParaRPr lang="en-GB" sz="3600" dirty="0">
              <a:solidFill>
                <a:schemeClr val="bg1"/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8082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apiemistika.lt/wp-content/uploads/2013/04/kolonija-marsa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llulibpub\Desktop\plata_dou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0"/>
          <a:stretch>
            <a:fillRect/>
          </a:stretch>
        </p:blipFill>
        <p:spPr bwMode="auto">
          <a:xfrm>
            <a:off x="1295400" y="4495800"/>
            <a:ext cx="1681163" cy="20066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2743200" y="4748986"/>
            <a:ext cx="555625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DOUG PLATA</a:t>
            </a:r>
            <a:r>
              <a:rPr lang="en-US" alt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MD, MPH</a:t>
            </a:r>
            <a:endParaRPr lang="en-US" alt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Space Development Network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DougSpace007@gmail.com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909-557-7483</a:t>
            </a:r>
            <a:br>
              <a:rPr lang="en-US" alt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alt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890" name="Picture 2" descr="https://sueellenwelfonderauthor.files.wordpress.com/2013/05/a-cat-cute-standing-kitten-bugging-for-a-secon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390253"/>
            <a:ext cx="3581400" cy="402934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1" name="TextBox 2"/>
          <p:cNvSpPr txBox="1">
            <a:spLocks noChangeArrowheads="1"/>
          </p:cNvSpPr>
          <p:nvPr/>
        </p:nvSpPr>
        <p:spPr bwMode="auto">
          <a:xfrm>
            <a:off x="0" y="1524000"/>
            <a:ext cx="495300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chemeClr val="bg1"/>
                </a:solidFill>
                <a:ea typeface="MS PGothic" panose="020B0600070205080204" pitchFamily="34" charset="-128"/>
              </a:rPr>
              <a:t>Thank you for </a:t>
            </a:r>
            <a:br>
              <a:rPr lang="en-US" altLang="en-US" sz="5400" b="1" dirty="0">
                <a:solidFill>
                  <a:schemeClr val="bg1"/>
                </a:solidFill>
                <a:ea typeface="MS PGothic" panose="020B0600070205080204" pitchFamily="34" charset="-128"/>
              </a:rPr>
            </a:br>
            <a:r>
              <a:rPr lang="en-US" altLang="en-US" sz="5400" b="1" dirty="0">
                <a:solidFill>
                  <a:schemeClr val="bg1"/>
                </a:solidFill>
                <a:ea typeface="MS PGothic" panose="020B0600070205080204" pitchFamily="34" charset="-128"/>
              </a:rPr>
              <a:t>your attention</a:t>
            </a:r>
          </a:p>
        </p:txBody>
      </p:sp>
    </p:spTree>
    <p:extLst>
      <p:ext uri="{BB962C8B-B14F-4D97-AF65-F5344CB8AC3E}">
        <p14:creationId xmlns:p14="http://schemas.microsoft.com/office/powerpoint/2010/main" val="258502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9"/>
    </mc:Choice>
    <mc:Fallback xmlns="">
      <p:transition spd="slow" advTm="8449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0426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1447800" y="381000"/>
            <a:ext cx="61722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39782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Initial Private Settlers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981200" y="1981200"/>
            <a:ext cx="5300415" cy="4038600"/>
            <a:chOff x="661358" y="365310"/>
            <a:chExt cx="7965437" cy="606918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B3694DB1-31A9-4F05-BCFB-A48C27A9F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29739" y="365310"/>
              <a:ext cx="3280861" cy="242869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BFC9EEF0-D74D-454E-AEFC-EFBC0BE0F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066"/>
            <a:stretch/>
          </p:blipFill>
          <p:spPr>
            <a:xfrm>
              <a:off x="3200400" y="3119797"/>
              <a:ext cx="5426395" cy="331470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56BFD9DD-4959-46B3-90AC-7D882EE68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800" y="3119797"/>
              <a:ext cx="2209800" cy="3314701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22AEDA1F-B3BA-4552-8B66-A53A94177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3192" y="365310"/>
              <a:ext cx="4356008" cy="245409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661A57D3-1C07-4CBE-B925-B6D7150BC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17905" y="365310"/>
              <a:ext cx="3280861" cy="242869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AD659BB6-9205-4F90-BADC-EFA531494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066"/>
            <a:stretch/>
          </p:blipFill>
          <p:spPr>
            <a:xfrm>
              <a:off x="3188566" y="3119797"/>
              <a:ext cx="5426395" cy="3314701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F42E83FB-04ED-4183-8E40-1FAC44C74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1358" y="365310"/>
              <a:ext cx="4356008" cy="245409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9882079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1"/>
          <p:cNvSpPr/>
          <p:nvPr/>
        </p:nvSpPr>
        <p:spPr>
          <a:xfrm>
            <a:off x="1447800" y="381000"/>
            <a:ext cx="61722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433254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 smtClean="0">
                <a:latin typeface="Century Gothic" panose="020B0502020202020204" pitchFamily="34" charset="0"/>
              </a:rPr>
              <a:t>Later Private Settlers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45461" y="2022415"/>
            <a:ext cx="5674539" cy="4107360"/>
            <a:chOff x="538069" y="476385"/>
            <a:chExt cx="8385169" cy="60693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28916C43-F4ED-4698-B729-FE7E7A192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27444">
              <a:off x="4572000" y="476385"/>
              <a:ext cx="4052831" cy="2744946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DA4E870F-ED8D-4A38-AE8E-A24D4B543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8073">
              <a:off x="2540865" y="1934208"/>
              <a:ext cx="3820191" cy="254452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711DB3D4-2C6D-486C-8834-728CB3667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37163" y="2401094"/>
              <a:ext cx="2886075" cy="205740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1" name="Picture 2" descr="Image result for senior citizen female">
              <a:extLst>
                <a:ext uri="{FF2B5EF4-FFF2-40B4-BE49-F238E27FC236}">
                  <a16:creationId xmlns:a16="http://schemas.microsoft.com/office/drawing/2014/main" xmlns="" id="{5799F87F-9AD0-40D7-9BAB-321C37CB83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06645">
              <a:off x="538069" y="801108"/>
              <a:ext cx="2794000" cy="209550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66BB859D-3777-4FC2-ACF4-557C1A7ED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094473">
              <a:off x="4978608" y="3926385"/>
              <a:ext cx="3657600" cy="2619375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232C9EE8-A754-4EF3-90D6-D152AD84E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800319">
              <a:off x="566070" y="3325813"/>
              <a:ext cx="4429125" cy="295275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5941344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apiemistika.lt/wp-content/uploads/2013/04/kolonija-mars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1981200" y="2286000"/>
            <a:ext cx="5257800" cy="2286000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0" y="2396177"/>
            <a:ext cx="9144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 smtClean="0">
                <a:latin typeface="Century Gothic" panose="020B0502020202020204" pitchFamily="34" charset="0"/>
              </a:rPr>
              <a:t>Prevention / </a:t>
            </a:r>
            <a:br>
              <a:rPr lang="en-US" altLang="en-US" sz="6000" b="1" dirty="0" smtClean="0">
                <a:latin typeface="Century Gothic" panose="020B0502020202020204" pitchFamily="34" charset="0"/>
              </a:rPr>
            </a:br>
            <a:r>
              <a:rPr lang="en-US" altLang="en-US" sz="6000" b="1" dirty="0" smtClean="0">
                <a:latin typeface="Century Gothic" panose="020B0502020202020204" pitchFamily="34" charset="0"/>
              </a:rPr>
              <a:t>Screening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3912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2316</TotalTime>
  <Words>198</Words>
  <Application>Microsoft Office PowerPoint</Application>
  <PresentationFormat>On-screen Show (4:3)</PresentationFormat>
  <Paragraphs>102</Paragraphs>
  <Slides>62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1" baseType="lpstr">
      <vt:lpstr>MS PGothic</vt:lpstr>
      <vt:lpstr>Arial</vt:lpstr>
      <vt:lpstr>Arial Narrow</vt:lpstr>
      <vt:lpstr>Calibri</vt:lpstr>
      <vt:lpstr>Candara</vt:lpstr>
      <vt:lpstr>Century Gothic</vt:lpstr>
      <vt:lpstr>Kalinga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Loma Linda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Library Systems</dc:creator>
  <cp:lastModifiedBy>Link@Sheraton</cp:lastModifiedBy>
  <cp:revision>195</cp:revision>
  <dcterms:created xsi:type="dcterms:W3CDTF">2015-06-25T18:10:55Z</dcterms:created>
  <dcterms:modified xsi:type="dcterms:W3CDTF">2018-08-24T14:37:44Z</dcterms:modified>
</cp:coreProperties>
</file>