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90" r:id="rId2"/>
    <p:sldId id="345" r:id="rId3"/>
    <p:sldId id="283" r:id="rId4"/>
    <p:sldId id="285" r:id="rId5"/>
    <p:sldId id="284" r:id="rId6"/>
    <p:sldId id="286" r:id="rId7"/>
    <p:sldId id="266" r:id="rId8"/>
    <p:sldId id="380" r:id="rId9"/>
    <p:sldId id="381" r:id="rId10"/>
    <p:sldId id="379" r:id="rId11"/>
    <p:sldId id="341" r:id="rId12"/>
    <p:sldId id="325" r:id="rId13"/>
    <p:sldId id="378" r:id="rId14"/>
    <p:sldId id="343" r:id="rId15"/>
    <p:sldId id="287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401" r:id="rId28"/>
    <p:sldId id="304" r:id="rId29"/>
    <p:sldId id="305" r:id="rId30"/>
    <p:sldId id="311" r:id="rId31"/>
    <p:sldId id="324" r:id="rId32"/>
    <p:sldId id="391" r:id="rId33"/>
    <p:sldId id="392" r:id="rId34"/>
    <p:sldId id="393" r:id="rId35"/>
    <p:sldId id="394" r:id="rId36"/>
    <p:sldId id="395" r:id="rId37"/>
    <p:sldId id="396" r:id="rId38"/>
    <p:sldId id="397" r:id="rId39"/>
    <p:sldId id="398" r:id="rId40"/>
    <p:sldId id="262" r:id="rId41"/>
    <p:sldId id="263" r:id="rId42"/>
    <p:sldId id="298" r:id="rId43"/>
    <p:sldId id="400" r:id="rId44"/>
    <p:sldId id="387" r:id="rId45"/>
    <p:sldId id="40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9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4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4145A-FF62-4356-A387-012FB0D54DD0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42DAA-A12E-43AF-9FFA-A307B5C4C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65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475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6243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255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7270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3006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59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0869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11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155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254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075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857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7774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9E7841-7544-43D2-93C1-9FDC092C0CDD}" type="slidenum">
              <a:rPr lang="en-US" altLang="en-US"/>
              <a:pPr algn="r" eaLnBrk="1" hangingPunct="1">
                <a:spcBef>
                  <a:spcPct val="0"/>
                </a:spcBef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407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60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0527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9E7841-7544-43D2-93C1-9FDC092C0CDD}" type="slidenum">
              <a:rPr lang="en-US" altLang="en-US"/>
              <a:pPr algn="r" eaLnBrk="1" hangingPunct="1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695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4453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667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529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607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C7D25-27EB-4AF0-97F2-ADD12CB367D4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5481-BB3D-4A3D-8D31-DAC5B5A8C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17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C7D25-27EB-4AF0-97F2-ADD12CB367D4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5481-BB3D-4A3D-8D31-DAC5B5A8C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71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C7D25-27EB-4AF0-97F2-ADD12CB367D4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5481-BB3D-4A3D-8D31-DAC5B5A8C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3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C7D25-27EB-4AF0-97F2-ADD12CB367D4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5481-BB3D-4A3D-8D31-DAC5B5A8C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42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C7D25-27EB-4AF0-97F2-ADD12CB367D4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5481-BB3D-4A3D-8D31-DAC5B5A8C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20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C7D25-27EB-4AF0-97F2-ADD12CB367D4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5481-BB3D-4A3D-8D31-DAC5B5A8C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0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C7D25-27EB-4AF0-97F2-ADD12CB367D4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5481-BB3D-4A3D-8D31-DAC5B5A8C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80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C7D25-27EB-4AF0-97F2-ADD12CB367D4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5481-BB3D-4A3D-8D31-DAC5B5A8C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71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C7D25-27EB-4AF0-97F2-ADD12CB367D4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5481-BB3D-4A3D-8D31-DAC5B5A8C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99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C7D25-27EB-4AF0-97F2-ADD12CB367D4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5481-BB3D-4A3D-8D31-DAC5B5A8C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51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C7D25-27EB-4AF0-97F2-ADD12CB367D4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5481-BB3D-4A3D-8D31-DAC5B5A8C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65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C7D25-27EB-4AF0-97F2-ADD12CB367D4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5481-BB3D-4A3D-8D31-DAC5B5A8C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7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com/url?sa=i&amp;rct=j&amp;q=&amp;esrc=s&amp;source=images&amp;cd=&amp;cad=rja&amp;uact=8&amp;ved=0ahUKEwjK-Pn5iNrNAhXLOT4KHdMkCpgQjRwIBw&amp;url=http://spaceref.com/moon/2013/09/&amp;bvm=bv.126130881,d.amc&amp;psig=AFQjCNGO1cfnfDnFg3eD92TkngZd1S5eZw&amp;ust=1467730596083312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com/url?sa=i&amp;rct=j&amp;q=&amp;esrc=s&amp;source=images&amp;cd=&amp;cad=rja&amp;uact=8&amp;ved=0ahUKEwjK-Pn5iNrNAhXLOT4KHdMkCpgQjRwIBw&amp;url=http://spaceref.com/moon/2013/09/&amp;bvm=bv.126130881,d.amc&amp;psig=AFQjCNGO1cfnfDnFg3eD92TkngZd1S5eZw&amp;ust=1467730596083312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com/url?sa=i&amp;rct=j&amp;q=&amp;esrc=s&amp;source=images&amp;cd=&amp;cad=rja&amp;uact=8&amp;ved=0ahUKEwjK-Pn5iNrNAhXLOT4KHdMkCpgQjRwIBw&amp;url=http://spaceref.com/moon/2013/09/&amp;bvm=bv.126130881,d.amc&amp;psig=AFQjCNGO1cfnfDnFg3eD92TkngZd1S5eZw&amp;ust=1467730596083312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com/url?sa=i&amp;rct=j&amp;q=&amp;esrc=s&amp;source=images&amp;cd=&amp;cad=rja&amp;uact=8&amp;ved=0ahUKEwjK-Pn5iNrNAhXLOT4KHdMkCpgQjRwIBw&amp;url=http://spaceref.com/moon/2013/09/&amp;bvm=bv.126130881,d.amc&amp;psig=AFQjCNGO1cfnfDnFg3eD92TkngZd1S5eZw&amp;ust=1467730596083312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com/url?sa=i&amp;rct=j&amp;q=&amp;esrc=s&amp;source=images&amp;cd=&amp;cad=rja&amp;uact=8&amp;ved=0ahUKEwjK-Pn5iNrNAhXLOT4KHdMkCpgQjRwIBw&amp;url=http://spaceref.com/moon/2013/09/&amp;bvm=bv.126130881,d.amc&amp;psig=AFQjCNGO1cfnfDnFg3eD92TkngZd1S5eZw&amp;ust=1467730596083312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com/url?sa=i&amp;rct=j&amp;q=&amp;esrc=s&amp;source=images&amp;cd=&amp;cad=rja&amp;uact=8&amp;ved=0ahUKEwjK-Pn5iNrNAhXLOT4KHdMkCpgQjRwIBw&amp;url=http://spaceref.com/moon/2013/09/&amp;bvm=bv.126130881,d.amc&amp;psig=AFQjCNGO1cfnfDnFg3eD92TkngZd1S5eZw&amp;ust=1467730596083312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com/url?sa=i&amp;rct=j&amp;q=&amp;esrc=s&amp;source=images&amp;cd=&amp;cad=rja&amp;uact=8&amp;ved=0ahUKEwjK-Pn5iNrNAhXLOT4KHdMkCpgQjRwIBw&amp;url=http://spaceref.com/moon/2013/09/&amp;bvm=bv.126130881,d.amc&amp;psig=AFQjCNGO1cfnfDnFg3eD92TkngZd1S5eZw&amp;ust=1467730596083312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com/url?sa=i&amp;rct=j&amp;q=&amp;esrc=s&amp;source=images&amp;cd=&amp;cad=rja&amp;uact=8&amp;ved=0ahUKEwjK-Pn5iNrNAhXLOT4KHdMkCpgQjRwIBw&amp;url=http://spaceref.com/moon/2013/09/&amp;bvm=bv.126130881,d.amc&amp;psig=AFQjCNGO1cfnfDnFg3eD92TkngZd1S5eZw&amp;ust=1467730596083312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8000" contrast="33000"/>
                    </a14:imgEffect>
                  </a14:imgLayer>
                </a14:imgProps>
              </a:ext>
            </a:extLst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86467" y="862724"/>
            <a:ext cx="8609694" cy="2151409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1008139"/>
            <a:ext cx="12192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 smtClean="0">
                <a:latin typeface="Century Gothic" panose="020B0502020202020204" pitchFamily="34" charset="0"/>
              </a:rPr>
              <a:t>Earth Independence: </a:t>
            </a:r>
            <a:br>
              <a:rPr lang="en-US" altLang="en-US" sz="6000" b="1" dirty="0" smtClean="0">
                <a:latin typeface="Century Gothic" panose="020B0502020202020204" pitchFamily="34" charset="0"/>
              </a:rPr>
            </a:br>
            <a:r>
              <a:rPr lang="en-US" altLang="en-US" sz="6000" b="1" dirty="0" smtClean="0">
                <a:latin typeface="Century Gothic" panose="020B0502020202020204" pitchFamily="34" charset="0"/>
              </a:rPr>
              <a:t>Producing Habitats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955309" y="4203979"/>
            <a:ext cx="5521953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ART HARMAN</a:t>
            </a:r>
            <a:endParaRPr lang="en-US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Position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Affiliation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SpaceDevelopment.org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978840" y="6132416"/>
            <a:ext cx="2057400" cy="365125"/>
          </a:xfrm>
        </p:spPr>
        <p:txBody>
          <a:bodyPr/>
          <a:lstStyle/>
          <a:p>
            <a:fld id="{885615EC-2FFF-46A6-A166-76F25BC45670}" type="slidenum">
              <a:rPr lang="en-US" smtClean="0"/>
              <a:t>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549" y="3812674"/>
            <a:ext cx="1840047" cy="244916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1747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8000" contrast="33000"/>
                    </a14:imgEffect>
                  </a14:imgLayer>
                </a14:imgProps>
              </a:ext>
            </a:extLst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196" name="Picture 2" descr="Image result for bigelow lunar s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166" y="1682188"/>
            <a:ext cx="7325668" cy="456923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3275215" y="381000"/>
            <a:ext cx="564157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Bigelow’s Concept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53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8000" contrast="33000"/>
                    </a14:imgEffect>
                  </a14:imgLayer>
                </a14:imgProps>
              </a:ext>
            </a:extLst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r="14389"/>
          <a:stretch/>
        </p:blipFill>
        <p:spPr>
          <a:xfrm>
            <a:off x="1706880" y="3213796"/>
            <a:ext cx="8392160" cy="2806699"/>
          </a:xfrm>
          <a:prstGeom prst="rect">
            <a:avLst/>
          </a:prstGeom>
          <a:ln w="38100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17"/>
          <a:stretch/>
        </p:blipFill>
        <p:spPr>
          <a:xfrm>
            <a:off x="1706880" y="3203636"/>
            <a:ext cx="863600" cy="2806699"/>
          </a:xfrm>
          <a:prstGeom prst="rect">
            <a:avLst/>
          </a:prstGeom>
          <a:ln w="38100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2" r="7678"/>
          <a:stretch/>
        </p:blipFill>
        <p:spPr>
          <a:xfrm>
            <a:off x="9885680" y="3213796"/>
            <a:ext cx="533400" cy="2806699"/>
          </a:xfrm>
          <a:prstGeom prst="rect">
            <a:avLst/>
          </a:prstGeom>
          <a:ln w="38100">
            <a:noFill/>
          </a:ln>
        </p:spPr>
      </p:pic>
      <p:sp>
        <p:nvSpPr>
          <p:cNvPr id="2" name="Rectangle 1"/>
          <p:cNvSpPr/>
          <p:nvPr/>
        </p:nvSpPr>
        <p:spPr>
          <a:xfrm>
            <a:off x="1706880" y="3203636"/>
            <a:ext cx="8712200" cy="280669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11</a:t>
            </a:fld>
            <a:endParaRPr lang="en-US"/>
          </a:p>
        </p:txBody>
      </p:sp>
      <p:sp>
        <p:nvSpPr>
          <p:cNvPr id="14" name="Rounded Rectangle 21"/>
          <p:cNvSpPr/>
          <p:nvPr/>
        </p:nvSpPr>
        <p:spPr>
          <a:xfrm>
            <a:off x="1463040" y="381000"/>
            <a:ext cx="926592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Flat-roofed for Regolith Shielding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74517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82057"/>
          <a:stretch/>
        </p:blipFill>
        <p:spPr>
          <a:xfrm>
            <a:off x="750043" y="3216203"/>
            <a:ext cx="10489459" cy="142389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12</a:t>
            </a:fld>
            <a:endParaRPr lang="en-US"/>
          </a:p>
        </p:txBody>
      </p:sp>
      <p:sp>
        <p:nvSpPr>
          <p:cNvPr id="11" name="Rounded Rectangle 21"/>
          <p:cNvSpPr/>
          <p:nvPr/>
        </p:nvSpPr>
        <p:spPr>
          <a:xfrm>
            <a:off x="1463040" y="381000"/>
            <a:ext cx="926592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Flat-roofed for Regolith Shielding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4431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awn.jpl.nasa.gov/multimedia/images/imageoftheday/201206/IOTD-242_fu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3790"/>
          <a:stretch/>
        </p:blipFill>
        <p:spPr bwMode="auto">
          <a:xfrm>
            <a:off x="0" y="-1"/>
            <a:ext cx="12215078" cy="686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760583" y="1395719"/>
            <a:ext cx="712403" cy="770982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84201" y="2220850"/>
            <a:ext cx="2080172" cy="2106503"/>
          </a:xfrm>
          <a:prstGeom prst="ellipse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6200000">
            <a:off x="2597282" y="3097185"/>
            <a:ext cx="529389" cy="512064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 rot="16200000">
            <a:off x="2370360" y="3088522"/>
            <a:ext cx="530352" cy="530352"/>
          </a:xfrm>
          <a:prstGeom prst="ellipse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 rot="5739681">
            <a:off x="2217960" y="2887998"/>
            <a:ext cx="530352" cy="530352"/>
          </a:xfrm>
          <a:prstGeom prst="ellipse">
            <a:avLst/>
          </a:prstGeom>
          <a:gradFill flip="none" rotWithShape="1">
            <a:gsLst>
              <a:gs pos="49600">
                <a:schemeClr val="bg1">
                  <a:lumMod val="7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2">
                  <a:lumMod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>
            <a:off x="2463170" y="2878373"/>
            <a:ext cx="529389" cy="54864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45000">
                <a:schemeClr val="bg1">
                  <a:lumMod val="85000"/>
                </a:schemeClr>
              </a:gs>
              <a:gs pos="100000">
                <a:schemeClr val="bg2">
                  <a:lumMod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hord 29"/>
          <p:cNvSpPr>
            <a:spLocks noChangeAspect="1"/>
          </p:cNvSpPr>
          <p:nvPr/>
        </p:nvSpPr>
        <p:spPr>
          <a:xfrm rot="16200000">
            <a:off x="5680615" y="3284109"/>
            <a:ext cx="1051632" cy="1332036"/>
          </a:xfrm>
          <a:prstGeom prst="chord">
            <a:avLst>
              <a:gd name="adj1" fmla="val 5527647"/>
              <a:gd name="adj2" fmla="val 16200000"/>
            </a:avLst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hord 24"/>
          <p:cNvSpPr>
            <a:spLocks noChangeAspect="1"/>
          </p:cNvSpPr>
          <p:nvPr/>
        </p:nvSpPr>
        <p:spPr>
          <a:xfrm rot="5400000">
            <a:off x="5695593" y="2058348"/>
            <a:ext cx="1051632" cy="1332036"/>
          </a:xfrm>
          <a:prstGeom prst="chord">
            <a:avLst>
              <a:gd name="adj1" fmla="val 5527647"/>
              <a:gd name="adj2" fmla="val 16200000"/>
            </a:avLst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555391" y="2722206"/>
            <a:ext cx="1330488" cy="1253482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5300726" y="1956347"/>
            <a:ext cx="1330488" cy="1050409"/>
          </a:xfrm>
          <a:prstGeom prst="ellipse">
            <a:avLst/>
          </a:prstGeom>
          <a:gradFill flip="none" rotWithShape="1">
            <a:gsLst>
              <a:gs pos="49600">
                <a:schemeClr val="bg1">
                  <a:lumMod val="7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2">
                  <a:lumMod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300726" y="3295628"/>
            <a:ext cx="1330488" cy="1050409"/>
          </a:xfrm>
          <a:prstGeom prst="ellipse">
            <a:avLst/>
          </a:prstGeom>
          <a:gradFill flip="none" rotWithShape="1">
            <a:gsLst>
              <a:gs pos="49600">
                <a:schemeClr val="bg1">
                  <a:lumMod val="7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2">
                  <a:lumMod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300728" y="2497499"/>
            <a:ext cx="1330488" cy="125348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45000">
                <a:schemeClr val="bg1">
                  <a:lumMod val="85000"/>
                </a:schemeClr>
              </a:gs>
              <a:gs pos="100000">
                <a:schemeClr val="bg2">
                  <a:lumMod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hord 9"/>
          <p:cNvSpPr>
            <a:spLocks noChangeAspect="1"/>
          </p:cNvSpPr>
          <p:nvPr/>
        </p:nvSpPr>
        <p:spPr>
          <a:xfrm rot="5400000">
            <a:off x="5843335" y="1045322"/>
            <a:ext cx="515643" cy="713232"/>
          </a:xfrm>
          <a:prstGeom prst="chord">
            <a:avLst>
              <a:gd name="adj1" fmla="val 5527647"/>
              <a:gd name="adj2" fmla="val 16200000"/>
            </a:avLst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5596150" y="1021199"/>
            <a:ext cx="712403" cy="516432"/>
          </a:xfrm>
          <a:prstGeom prst="ellipse">
            <a:avLst/>
          </a:prstGeom>
          <a:gradFill flip="none" rotWithShape="1">
            <a:gsLst>
              <a:gs pos="49600">
                <a:schemeClr val="bg1">
                  <a:lumMod val="7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2">
                  <a:lumMod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608183" y="1192245"/>
            <a:ext cx="712403" cy="85013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45000">
                <a:schemeClr val="bg1">
                  <a:lumMod val="85000"/>
                </a:schemeClr>
              </a:gs>
              <a:gs pos="100000">
                <a:schemeClr val="bg2">
                  <a:lumMod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092078" y="1643336"/>
            <a:ext cx="529389" cy="512064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7091115" y="1407751"/>
            <a:ext cx="530352" cy="530352"/>
          </a:xfrm>
          <a:prstGeom prst="ellipse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6938715" y="1255351"/>
            <a:ext cx="530352" cy="530352"/>
          </a:xfrm>
          <a:prstGeom prst="ellipse">
            <a:avLst/>
          </a:prstGeom>
          <a:gradFill flip="none" rotWithShape="1">
            <a:gsLst>
              <a:gs pos="49600">
                <a:schemeClr val="bg1">
                  <a:lumMod val="7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2">
                  <a:lumMod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939678" y="1490936"/>
            <a:ext cx="529389" cy="54864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45000">
                <a:schemeClr val="bg1">
                  <a:lumMod val="85000"/>
                </a:schemeClr>
              </a:gs>
              <a:gs pos="100000">
                <a:schemeClr val="bg2">
                  <a:lumMod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hord 31"/>
          <p:cNvSpPr>
            <a:spLocks noChangeAspect="1"/>
          </p:cNvSpPr>
          <p:nvPr/>
        </p:nvSpPr>
        <p:spPr>
          <a:xfrm rot="16200000">
            <a:off x="6929829" y="3284109"/>
            <a:ext cx="1051632" cy="1332036"/>
          </a:xfrm>
          <a:prstGeom prst="chord">
            <a:avLst>
              <a:gd name="adj1" fmla="val 5527647"/>
              <a:gd name="adj2" fmla="val 16200000"/>
            </a:avLst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>
            <a:spLocks noChangeAspect="1"/>
          </p:cNvSpPr>
          <p:nvPr/>
        </p:nvSpPr>
        <p:spPr>
          <a:xfrm rot="5400000">
            <a:off x="6944807" y="2058348"/>
            <a:ext cx="1051632" cy="1332036"/>
          </a:xfrm>
          <a:prstGeom prst="chord">
            <a:avLst>
              <a:gd name="adj1" fmla="val 5527647"/>
              <a:gd name="adj2" fmla="val 16200000"/>
            </a:avLst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804605" y="2722206"/>
            <a:ext cx="1330488" cy="1253482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6549940" y="1956347"/>
            <a:ext cx="1330488" cy="1050409"/>
          </a:xfrm>
          <a:prstGeom prst="ellipse">
            <a:avLst/>
          </a:prstGeom>
          <a:gradFill flip="none" rotWithShape="1">
            <a:gsLst>
              <a:gs pos="49600">
                <a:schemeClr val="bg1">
                  <a:lumMod val="7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2">
                  <a:lumMod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6549940" y="3295628"/>
            <a:ext cx="1330488" cy="1050409"/>
          </a:xfrm>
          <a:prstGeom prst="ellipse">
            <a:avLst/>
          </a:prstGeom>
          <a:gradFill flip="none" rotWithShape="1">
            <a:gsLst>
              <a:gs pos="49600">
                <a:schemeClr val="bg1">
                  <a:lumMod val="7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2">
                  <a:lumMod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549942" y="2497499"/>
            <a:ext cx="1330488" cy="125348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45000">
                <a:schemeClr val="bg1">
                  <a:lumMod val="85000"/>
                </a:schemeClr>
              </a:gs>
              <a:gs pos="100000">
                <a:schemeClr val="bg2">
                  <a:lumMod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hord 37"/>
          <p:cNvSpPr>
            <a:spLocks noChangeAspect="1"/>
          </p:cNvSpPr>
          <p:nvPr/>
        </p:nvSpPr>
        <p:spPr>
          <a:xfrm>
            <a:off x="3556233" y="4389877"/>
            <a:ext cx="1051632" cy="1332036"/>
          </a:xfrm>
          <a:prstGeom prst="chord">
            <a:avLst>
              <a:gd name="adj1" fmla="val 5527647"/>
              <a:gd name="adj2" fmla="val 16200000"/>
            </a:avLst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hord 38"/>
          <p:cNvSpPr>
            <a:spLocks noChangeAspect="1"/>
          </p:cNvSpPr>
          <p:nvPr/>
        </p:nvSpPr>
        <p:spPr>
          <a:xfrm rot="10740000">
            <a:off x="5568052" y="4404855"/>
            <a:ext cx="1051632" cy="1332036"/>
          </a:xfrm>
          <a:prstGeom prst="chord">
            <a:avLst>
              <a:gd name="adj1" fmla="val 5527647"/>
              <a:gd name="adj2" fmla="val 16200000"/>
            </a:avLst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5400000">
            <a:off x="4419019" y="4042323"/>
            <a:ext cx="1330488" cy="2055551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 rot="5400000">
            <a:off x="5142053" y="4370439"/>
            <a:ext cx="1330488" cy="1050409"/>
          </a:xfrm>
          <a:prstGeom prst="ellipse">
            <a:avLst/>
          </a:prstGeom>
          <a:gradFill flip="none" rotWithShape="1">
            <a:gsLst>
              <a:gs pos="49600">
                <a:schemeClr val="bg1">
                  <a:lumMod val="7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2">
                  <a:lumMod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 rot="5400000">
            <a:off x="3064839" y="4370439"/>
            <a:ext cx="1330488" cy="1050409"/>
          </a:xfrm>
          <a:prstGeom prst="ellipse">
            <a:avLst/>
          </a:prstGeom>
          <a:gradFill flip="none" rotWithShape="1">
            <a:gsLst>
              <a:gs pos="49600">
                <a:schemeClr val="bg1">
                  <a:lumMod val="7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2">
                  <a:lumMod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 rot="5400000">
            <a:off x="4122301" y="3908036"/>
            <a:ext cx="1330488" cy="19752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45000">
                <a:schemeClr val="bg1">
                  <a:lumMod val="85000"/>
                </a:schemeClr>
              </a:gs>
              <a:gs pos="100000">
                <a:schemeClr val="bg2">
                  <a:lumMod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 rot="5400000">
            <a:off x="4871884" y="3017062"/>
            <a:ext cx="529389" cy="32829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45000">
                <a:schemeClr val="bg1">
                  <a:lumMod val="85000"/>
                </a:schemeClr>
              </a:gs>
              <a:gs pos="100000">
                <a:schemeClr val="bg2">
                  <a:lumMod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931801" y="2068450"/>
            <a:ext cx="2080172" cy="21065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45000">
                <a:schemeClr val="bg1">
                  <a:lumMod val="85000"/>
                </a:schemeClr>
              </a:gs>
              <a:gs pos="100000">
                <a:schemeClr val="bg2">
                  <a:lumMod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279595" y="4137827"/>
            <a:ext cx="2041527" cy="2074133"/>
            <a:chOff x="6327724" y="4137827"/>
            <a:chExt cx="1838224" cy="1867583"/>
          </a:xfrm>
        </p:grpSpPr>
        <p:sp>
          <p:nvSpPr>
            <p:cNvPr id="49" name="Oval 48"/>
            <p:cNvSpPr/>
            <p:nvPr/>
          </p:nvSpPr>
          <p:spPr>
            <a:xfrm>
              <a:off x="6480124" y="4298247"/>
              <a:ext cx="1685824" cy="1707163"/>
            </a:xfrm>
            <a:prstGeom prst="ellipse">
              <a:avLst/>
            </a:prstGeom>
            <a:solidFill>
              <a:schemeClr val="tx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327724" y="4145847"/>
              <a:ext cx="1685824" cy="170716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39000">
                  <a:schemeClr val="bg1">
                    <a:lumMod val="85000"/>
                  </a:schemeClr>
                </a:gs>
                <a:gs pos="100000">
                  <a:schemeClr val="bg2">
                    <a:lumMod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6335746" y="4137827"/>
              <a:ext cx="1685824" cy="170716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alpha val="55000"/>
                  </a:schemeClr>
                </a:gs>
                <a:gs pos="100000">
                  <a:schemeClr val="bg2">
                    <a:lumMod val="2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371" y="3779416"/>
            <a:ext cx="1320627" cy="473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030" y="2057861"/>
            <a:ext cx="484820" cy="2309276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 rot="16200000">
            <a:off x="8262831" y="5030263"/>
            <a:ext cx="529389" cy="512064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 rot="16200000">
            <a:off x="8541229" y="5021600"/>
            <a:ext cx="530352" cy="530352"/>
          </a:xfrm>
          <a:prstGeom prst="ellipse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 rot="5739681">
            <a:off x="8376803" y="4821076"/>
            <a:ext cx="530352" cy="530352"/>
          </a:xfrm>
          <a:prstGeom prst="ellipse">
            <a:avLst/>
          </a:prstGeom>
          <a:gradFill flip="none" rotWithShape="1">
            <a:gsLst>
              <a:gs pos="49600">
                <a:schemeClr val="bg1">
                  <a:lumMod val="7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2">
                  <a:lumMod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5400000">
            <a:off x="8128719" y="4811451"/>
            <a:ext cx="529389" cy="54864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45000">
                <a:schemeClr val="bg1">
                  <a:lumMod val="85000"/>
                </a:schemeClr>
              </a:gs>
              <a:gs pos="100000">
                <a:schemeClr val="bg2">
                  <a:lumMod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21"/>
          <p:cNvSpPr/>
          <p:nvPr/>
        </p:nvSpPr>
        <p:spPr>
          <a:xfrm>
            <a:off x="3336587" y="381000"/>
            <a:ext cx="5518826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53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Specialty Modules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31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8000" contrast="33000"/>
                    </a14:imgEffect>
                  </a14:imgLayer>
                </a14:imgProps>
              </a:ext>
            </a:extLst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120" y="2019300"/>
            <a:ext cx="5871174" cy="4394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14</a:t>
            </a:fld>
            <a:endParaRPr lang="en-US"/>
          </a:p>
        </p:txBody>
      </p:sp>
      <p:sp>
        <p:nvSpPr>
          <p:cNvPr id="9" name="Rounded Rectangle 21"/>
          <p:cNvSpPr/>
          <p:nvPr/>
        </p:nvSpPr>
        <p:spPr>
          <a:xfrm>
            <a:off x="1604356" y="381000"/>
            <a:ext cx="8983288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err="1" smtClean="0">
                <a:latin typeface="Century Gothic" panose="020B0502020202020204" pitchFamily="34" charset="0"/>
              </a:rPr>
              <a:t>UniHab</a:t>
            </a:r>
            <a:r>
              <a:rPr lang="en-US" altLang="en-US" sz="4400" b="1" dirty="0" smtClean="0">
                <a:latin typeface="Century Gothic" panose="020B0502020202020204" pitchFamily="34" charset="0"/>
              </a:rPr>
              <a:t> Provides All Necessities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46780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4338" name="Picture 2" descr="http://www.developspace.info/images/bas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2039540"/>
            <a:ext cx="7448550" cy="418980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343150" y="6269101"/>
            <a:ext cx="7448550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i="1" dirty="0" smtClean="0">
                <a:solidFill>
                  <a:schemeClr val="bg1"/>
                </a:solidFill>
              </a:rPr>
              <a:t>Illustration of a lunar base adapted from </a:t>
            </a:r>
            <a:r>
              <a:rPr lang="pl-PL" altLang="en-US" i="1" dirty="0">
                <a:solidFill>
                  <a:schemeClr val="bg1"/>
                </a:solidFill>
              </a:rPr>
              <a:t>Radio Muzyka Fakty </a:t>
            </a:r>
            <a:r>
              <a:rPr lang="en-US" altLang="en-US" i="1" dirty="0" smtClean="0">
                <a:solidFill>
                  <a:schemeClr val="bg1"/>
                </a:solidFill>
              </a:rPr>
              <a:t>(Poland)</a:t>
            </a:r>
            <a:endParaRPr lang="en-US" altLang="en-US" i="1" dirty="0">
              <a:solidFill>
                <a:schemeClr val="bg1"/>
              </a:solidFill>
            </a:endParaRPr>
          </a:p>
        </p:txBody>
      </p:sp>
      <p:sp>
        <p:nvSpPr>
          <p:cNvPr id="10" name="Rounded Rectangle 21"/>
          <p:cNvSpPr/>
          <p:nvPr/>
        </p:nvSpPr>
        <p:spPr>
          <a:xfrm>
            <a:off x="3549535" y="381000"/>
            <a:ext cx="509293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A Growing Base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7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189" y="1989516"/>
            <a:ext cx="5924505" cy="44820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16</a:t>
            </a:fld>
            <a:endParaRPr lang="en-US"/>
          </a:p>
        </p:txBody>
      </p:sp>
      <p:sp>
        <p:nvSpPr>
          <p:cNvPr id="11" name="Rounded Rectangle 21"/>
          <p:cNvSpPr/>
          <p:nvPr/>
        </p:nvSpPr>
        <p:spPr>
          <a:xfrm>
            <a:off x="2782111" y="381000"/>
            <a:ext cx="6627778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err="1" smtClean="0">
                <a:latin typeface="Century Gothic" panose="020B0502020202020204" pitchFamily="34" charset="0"/>
              </a:rPr>
              <a:t>UniHab</a:t>
            </a:r>
            <a:r>
              <a:rPr lang="en-US" altLang="en-US" sz="4400" b="1" dirty="0" smtClean="0">
                <a:latin typeface="Century Gothic" panose="020B0502020202020204" pitchFamily="34" charset="0"/>
              </a:rPr>
              <a:t>: Detailed Look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26216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189" y="1989516"/>
            <a:ext cx="5924505" cy="44820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Rectangle: Rounded Corners 1"/>
          <p:cNvSpPr/>
          <p:nvPr/>
        </p:nvSpPr>
        <p:spPr>
          <a:xfrm>
            <a:off x="4439920" y="2133600"/>
            <a:ext cx="2987040" cy="1473200"/>
          </a:xfrm>
          <a:prstGeom prst="roundRect">
            <a:avLst>
              <a:gd name="adj" fmla="val 50000"/>
            </a:avLst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17</a:t>
            </a:fld>
            <a:endParaRPr lang="en-US"/>
          </a:p>
        </p:txBody>
      </p:sp>
      <p:sp>
        <p:nvSpPr>
          <p:cNvPr id="11" name="Rounded Rectangle 21"/>
          <p:cNvSpPr/>
          <p:nvPr/>
        </p:nvSpPr>
        <p:spPr>
          <a:xfrm>
            <a:off x="2451370" y="381000"/>
            <a:ext cx="728926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Hydroponic Greenhouse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74339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081" y="2738919"/>
            <a:ext cx="3982720" cy="298704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://www.agardenforthehouse.com/wp-content/uploads/2012/06/IMG_44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740" y="2764752"/>
            <a:ext cx="3972560" cy="297632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18</a:t>
            </a:fld>
            <a:endParaRPr lang="en-US"/>
          </a:p>
        </p:txBody>
      </p:sp>
      <p:sp>
        <p:nvSpPr>
          <p:cNvPr id="11" name="Rounded Rectangle 21"/>
          <p:cNvSpPr/>
          <p:nvPr/>
        </p:nvSpPr>
        <p:spPr>
          <a:xfrm>
            <a:off x="2451370" y="381000"/>
            <a:ext cx="728926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Hydroponic Greenhouse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685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189" y="1989516"/>
            <a:ext cx="5924505" cy="44820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Rectangle: Rounded Corners 1"/>
          <p:cNvSpPr/>
          <p:nvPr/>
        </p:nvSpPr>
        <p:spPr>
          <a:xfrm>
            <a:off x="4399280" y="2672080"/>
            <a:ext cx="924560" cy="965200"/>
          </a:xfrm>
          <a:prstGeom prst="roundRect">
            <a:avLst>
              <a:gd name="adj" fmla="val 50000"/>
            </a:avLst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19</a:t>
            </a:fld>
            <a:endParaRPr lang="en-US"/>
          </a:p>
        </p:txBody>
      </p:sp>
      <p:sp>
        <p:nvSpPr>
          <p:cNvPr id="11" name="Rounded Rectangle 21"/>
          <p:cNvSpPr/>
          <p:nvPr/>
        </p:nvSpPr>
        <p:spPr>
          <a:xfrm>
            <a:off x="4075889" y="381000"/>
            <a:ext cx="4040222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Aquaponics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51659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8000" contrast="33000"/>
                    </a14:imgEffect>
                  </a14:imgLayer>
                </a14:imgProps>
              </a:ext>
            </a:extLst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434" name="Picture 2" descr="http://i.ytimg.com/vi/j2NAZODSdwM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0" t="24010" r="22346"/>
          <a:stretch>
            <a:fillRect/>
          </a:stretch>
        </p:blipFill>
        <p:spPr bwMode="auto">
          <a:xfrm>
            <a:off x="3132307" y="1784375"/>
            <a:ext cx="6027906" cy="4509418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21"/>
          <p:cNvSpPr/>
          <p:nvPr/>
        </p:nvSpPr>
        <p:spPr>
          <a:xfrm>
            <a:off x="3275215" y="381000"/>
            <a:ext cx="564157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Shackleton Crater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374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58"/>
          <a:stretch/>
        </p:blipFill>
        <p:spPr>
          <a:xfrm>
            <a:off x="7025641" y="2753360"/>
            <a:ext cx="3114040" cy="28854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16370" b="15778"/>
          <a:stretch/>
        </p:blipFill>
        <p:spPr>
          <a:xfrm>
            <a:off x="1938408" y="2773680"/>
            <a:ext cx="4660514" cy="28651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20</a:t>
            </a:fld>
            <a:endParaRPr lang="en-US"/>
          </a:p>
        </p:txBody>
      </p:sp>
      <p:sp>
        <p:nvSpPr>
          <p:cNvPr id="9" name="Rounded Rectangle 21"/>
          <p:cNvSpPr/>
          <p:nvPr/>
        </p:nvSpPr>
        <p:spPr>
          <a:xfrm>
            <a:off x="4075889" y="381000"/>
            <a:ext cx="4040222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Aquaponics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33940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189" y="1989516"/>
            <a:ext cx="5924505" cy="44820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Rectangle: Rounded Corners 9"/>
          <p:cNvSpPr/>
          <p:nvPr/>
        </p:nvSpPr>
        <p:spPr>
          <a:xfrm>
            <a:off x="4307840" y="3190240"/>
            <a:ext cx="1452880" cy="1473200"/>
          </a:xfrm>
          <a:prstGeom prst="roundRect">
            <a:avLst>
              <a:gd name="adj" fmla="val 50000"/>
            </a:avLst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21</a:t>
            </a:fld>
            <a:endParaRPr lang="en-US"/>
          </a:p>
        </p:txBody>
      </p:sp>
      <p:sp>
        <p:nvSpPr>
          <p:cNvPr id="12" name="Rounded Rectangle 21"/>
          <p:cNvSpPr/>
          <p:nvPr/>
        </p:nvSpPr>
        <p:spPr>
          <a:xfrm>
            <a:off x="4387174" y="381000"/>
            <a:ext cx="3417652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Centrifuge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106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2"/>
          <a:stretch/>
        </p:blipFill>
        <p:spPr bwMode="auto">
          <a:xfrm>
            <a:off x="3534728" y="2311401"/>
            <a:ext cx="5105400" cy="371348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22</a:t>
            </a:fld>
            <a:endParaRPr lang="en-US"/>
          </a:p>
        </p:txBody>
      </p:sp>
      <p:sp>
        <p:nvSpPr>
          <p:cNvPr id="8" name="Rounded Rectangle 21"/>
          <p:cNvSpPr/>
          <p:nvPr/>
        </p:nvSpPr>
        <p:spPr>
          <a:xfrm>
            <a:off x="4387174" y="381000"/>
            <a:ext cx="3417652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Centrifuge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042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3"/>
          <a:stretch>
            <a:fillRect/>
          </a:stretch>
        </p:blipFill>
        <p:spPr bwMode="auto">
          <a:xfrm>
            <a:off x="1879600" y="2641203"/>
            <a:ext cx="4033520" cy="3028641"/>
          </a:xfrm>
          <a:prstGeom prst="rect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2573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3715" y="2641203"/>
            <a:ext cx="4021362" cy="302864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23</a:t>
            </a:fld>
            <a:endParaRPr lang="en-US"/>
          </a:p>
        </p:txBody>
      </p:sp>
      <p:sp>
        <p:nvSpPr>
          <p:cNvPr id="11" name="Rounded Rectangle 21"/>
          <p:cNvSpPr/>
          <p:nvPr/>
        </p:nvSpPr>
        <p:spPr>
          <a:xfrm>
            <a:off x="1371600" y="381000"/>
            <a:ext cx="94488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Centrifuge: Crew Health &amp; AG Rx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26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189" y="1989516"/>
            <a:ext cx="5924505" cy="44820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Rectangle: Rounded Corners 9"/>
          <p:cNvSpPr/>
          <p:nvPr/>
        </p:nvSpPr>
        <p:spPr>
          <a:xfrm>
            <a:off x="4460240" y="4389120"/>
            <a:ext cx="3210560" cy="1229360"/>
          </a:xfrm>
          <a:prstGeom prst="roundRect">
            <a:avLst>
              <a:gd name="adj" fmla="val 26644"/>
            </a:avLst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24</a:t>
            </a:fld>
            <a:endParaRPr lang="en-US"/>
          </a:p>
        </p:txBody>
      </p:sp>
      <p:sp>
        <p:nvSpPr>
          <p:cNvPr id="12" name="Rounded Rectangle 21"/>
          <p:cNvSpPr/>
          <p:nvPr/>
        </p:nvSpPr>
        <p:spPr>
          <a:xfrm>
            <a:off x="3035030" y="381000"/>
            <a:ext cx="612194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Work &amp; Living Areas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80844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189" y="1989516"/>
            <a:ext cx="5924505" cy="44820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Rectangle: Rounded Corners 9"/>
          <p:cNvSpPr/>
          <p:nvPr/>
        </p:nvSpPr>
        <p:spPr>
          <a:xfrm>
            <a:off x="6339840" y="2397760"/>
            <a:ext cx="1717040" cy="2418080"/>
          </a:xfrm>
          <a:prstGeom prst="roundRect">
            <a:avLst>
              <a:gd name="adj" fmla="val 35799"/>
            </a:avLst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25</a:t>
            </a:fld>
            <a:endParaRPr lang="en-US"/>
          </a:p>
        </p:txBody>
      </p:sp>
      <p:sp>
        <p:nvSpPr>
          <p:cNvPr id="12" name="Rounded Rectangle 21"/>
          <p:cNvSpPr/>
          <p:nvPr/>
        </p:nvSpPr>
        <p:spPr>
          <a:xfrm>
            <a:off x="4387174" y="381000"/>
            <a:ext cx="3417652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Bedrooms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93864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82057"/>
          <a:stretch/>
        </p:blipFill>
        <p:spPr>
          <a:xfrm>
            <a:off x="2728332" y="2107226"/>
            <a:ext cx="6867301" cy="93220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2"/>
          <a:stretch/>
        </p:blipFill>
        <p:spPr bwMode="auto">
          <a:xfrm>
            <a:off x="4058835" y="3453008"/>
            <a:ext cx="4066687" cy="295795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1"/>
          <p:cNvSpPr/>
          <p:nvPr/>
        </p:nvSpPr>
        <p:spPr>
          <a:xfrm>
            <a:off x="2908570" y="381000"/>
            <a:ext cx="637486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Extending Crew Stay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0196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ounded Rectangle 21"/>
          <p:cNvSpPr/>
          <p:nvPr/>
        </p:nvSpPr>
        <p:spPr>
          <a:xfrm>
            <a:off x="447472" y="2881015"/>
            <a:ext cx="11297056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0" y="2922581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From </a:t>
            </a:r>
            <a:r>
              <a:rPr lang="en-US" altLang="en-US" sz="4400" b="1" dirty="0" err="1" smtClean="0">
                <a:latin typeface="Century Gothic" panose="020B0502020202020204" pitchFamily="34" charset="0"/>
              </a:rPr>
              <a:t>UniHab</a:t>
            </a:r>
            <a:r>
              <a:rPr lang="en-US" altLang="en-US" sz="4400" b="1" dirty="0" smtClean="0">
                <a:latin typeface="Century Gothic" panose="020B0502020202020204" pitchFamily="34" charset="0"/>
              </a:rPr>
              <a:t> to Growing Base / Colony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3480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33" name="Rectangle 132"/>
          <p:cNvSpPr/>
          <p:nvPr/>
        </p:nvSpPr>
        <p:spPr>
          <a:xfrm>
            <a:off x="11607282" y="6411818"/>
            <a:ext cx="503853" cy="349601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/>
          <p:cNvSpPr txBox="1"/>
          <p:nvPr/>
        </p:nvSpPr>
        <p:spPr>
          <a:xfrm>
            <a:off x="11650824" y="6411819"/>
            <a:ext cx="416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2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 rot="19568210">
            <a:off x="5836507" y="5196758"/>
            <a:ext cx="1589465" cy="786262"/>
          </a:xfrm>
          <a:prstGeom prst="roundRect">
            <a:avLst>
              <a:gd name="adj" fmla="val 44062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9444" y="4726474"/>
            <a:ext cx="1381125" cy="14097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114661" y="295184"/>
            <a:ext cx="2859679" cy="1393685"/>
            <a:chOff x="1163638" y="1362075"/>
            <a:chExt cx="9856787" cy="4803775"/>
          </a:xfrm>
        </p:grpSpPr>
        <p:sp>
          <p:nvSpPr>
            <p:cNvPr id="184" name="Rectangle 3"/>
            <p:cNvSpPr>
              <a:spLocks noChangeArrowheads="1"/>
            </p:cNvSpPr>
            <p:nvPr/>
          </p:nvSpPr>
          <p:spPr bwMode="auto">
            <a:xfrm>
              <a:off x="1447800" y="54102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Rectangle 4"/>
            <p:cNvSpPr>
              <a:spLocks noChangeArrowheads="1"/>
            </p:cNvSpPr>
            <p:nvPr/>
          </p:nvSpPr>
          <p:spPr bwMode="auto">
            <a:xfrm>
              <a:off x="1163638" y="6089650"/>
              <a:ext cx="6096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Rectangle 8"/>
            <p:cNvSpPr>
              <a:spLocks noChangeArrowheads="1"/>
            </p:cNvSpPr>
            <p:nvPr/>
          </p:nvSpPr>
          <p:spPr bwMode="auto">
            <a:xfrm>
              <a:off x="1295400" y="5867400"/>
              <a:ext cx="304800" cy="152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Rectangle 9"/>
            <p:cNvSpPr>
              <a:spLocks noChangeArrowheads="1"/>
            </p:cNvSpPr>
            <p:nvPr/>
          </p:nvSpPr>
          <p:spPr bwMode="auto">
            <a:xfrm>
              <a:off x="1447800" y="41148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Rectangle 10"/>
            <p:cNvSpPr>
              <a:spLocks noChangeArrowheads="1"/>
            </p:cNvSpPr>
            <p:nvPr/>
          </p:nvSpPr>
          <p:spPr bwMode="auto">
            <a:xfrm>
              <a:off x="1447800" y="34290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Rectangle 11"/>
            <p:cNvSpPr>
              <a:spLocks noChangeArrowheads="1"/>
            </p:cNvSpPr>
            <p:nvPr/>
          </p:nvSpPr>
          <p:spPr bwMode="auto">
            <a:xfrm>
              <a:off x="1447800" y="27432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Rectangle 12"/>
            <p:cNvSpPr>
              <a:spLocks noChangeArrowheads="1"/>
            </p:cNvSpPr>
            <p:nvPr/>
          </p:nvSpPr>
          <p:spPr bwMode="auto">
            <a:xfrm>
              <a:off x="1447800" y="20574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Rectangle 13"/>
            <p:cNvSpPr>
              <a:spLocks noChangeArrowheads="1"/>
            </p:cNvSpPr>
            <p:nvPr/>
          </p:nvSpPr>
          <p:spPr bwMode="auto">
            <a:xfrm>
              <a:off x="1447800" y="1438275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Rectangle 14"/>
            <p:cNvSpPr>
              <a:spLocks noChangeArrowheads="1"/>
            </p:cNvSpPr>
            <p:nvPr/>
          </p:nvSpPr>
          <p:spPr bwMode="auto">
            <a:xfrm>
              <a:off x="7751763" y="54102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Rectangle 15"/>
            <p:cNvSpPr>
              <a:spLocks noChangeArrowheads="1"/>
            </p:cNvSpPr>
            <p:nvPr/>
          </p:nvSpPr>
          <p:spPr bwMode="auto">
            <a:xfrm>
              <a:off x="7467600" y="6089650"/>
              <a:ext cx="6096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Rectangle 18"/>
            <p:cNvSpPr>
              <a:spLocks noChangeArrowheads="1"/>
            </p:cNvSpPr>
            <p:nvPr/>
          </p:nvSpPr>
          <p:spPr bwMode="auto">
            <a:xfrm>
              <a:off x="7747000" y="4786313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Rectangle 19"/>
            <p:cNvSpPr>
              <a:spLocks noChangeArrowheads="1"/>
            </p:cNvSpPr>
            <p:nvPr/>
          </p:nvSpPr>
          <p:spPr bwMode="auto">
            <a:xfrm>
              <a:off x="7599363" y="5867400"/>
              <a:ext cx="304800" cy="152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Rectangle 20"/>
            <p:cNvSpPr>
              <a:spLocks noChangeArrowheads="1"/>
            </p:cNvSpPr>
            <p:nvPr/>
          </p:nvSpPr>
          <p:spPr bwMode="auto">
            <a:xfrm>
              <a:off x="7751763" y="41148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Rectangle 21"/>
            <p:cNvSpPr>
              <a:spLocks noChangeArrowheads="1"/>
            </p:cNvSpPr>
            <p:nvPr/>
          </p:nvSpPr>
          <p:spPr bwMode="auto">
            <a:xfrm>
              <a:off x="7751763" y="34290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Rectangle 22"/>
            <p:cNvSpPr>
              <a:spLocks noChangeArrowheads="1"/>
            </p:cNvSpPr>
            <p:nvPr/>
          </p:nvSpPr>
          <p:spPr bwMode="auto">
            <a:xfrm>
              <a:off x="7751763" y="27432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Rectangle 23"/>
            <p:cNvSpPr>
              <a:spLocks noChangeArrowheads="1"/>
            </p:cNvSpPr>
            <p:nvPr/>
          </p:nvSpPr>
          <p:spPr bwMode="auto">
            <a:xfrm>
              <a:off x="7751763" y="20574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Rectangle 24"/>
            <p:cNvSpPr>
              <a:spLocks noChangeArrowheads="1"/>
            </p:cNvSpPr>
            <p:nvPr/>
          </p:nvSpPr>
          <p:spPr bwMode="auto">
            <a:xfrm>
              <a:off x="7751763" y="1438275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Arc 25"/>
            <p:cNvSpPr>
              <a:spLocks/>
            </p:cNvSpPr>
            <p:nvPr/>
          </p:nvSpPr>
          <p:spPr bwMode="auto">
            <a:xfrm flipV="1">
              <a:off x="4705350" y="1371600"/>
              <a:ext cx="3048000" cy="533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Arc 26"/>
            <p:cNvSpPr>
              <a:spLocks/>
            </p:cNvSpPr>
            <p:nvPr/>
          </p:nvSpPr>
          <p:spPr bwMode="auto">
            <a:xfrm flipH="1" flipV="1">
              <a:off x="1514475" y="1371600"/>
              <a:ext cx="3200400" cy="533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Line 29"/>
            <p:cNvSpPr>
              <a:spLocks noChangeShapeType="1"/>
            </p:cNvSpPr>
            <p:nvPr/>
          </p:nvSpPr>
          <p:spPr bwMode="auto">
            <a:xfrm>
              <a:off x="4357688" y="2009775"/>
              <a:ext cx="6858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Line 30"/>
            <p:cNvSpPr>
              <a:spLocks noChangeShapeType="1"/>
            </p:cNvSpPr>
            <p:nvPr/>
          </p:nvSpPr>
          <p:spPr bwMode="auto">
            <a:xfrm>
              <a:off x="5562600" y="1968500"/>
              <a:ext cx="6858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Line 31"/>
            <p:cNvSpPr>
              <a:spLocks noChangeShapeType="1"/>
            </p:cNvSpPr>
            <p:nvPr/>
          </p:nvSpPr>
          <p:spPr bwMode="auto">
            <a:xfrm>
              <a:off x="6705600" y="1812925"/>
              <a:ext cx="6858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Line 32"/>
            <p:cNvSpPr>
              <a:spLocks noChangeShapeType="1"/>
            </p:cNvSpPr>
            <p:nvPr/>
          </p:nvSpPr>
          <p:spPr bwMode="auto">
            <a:xfrm>
              <a:off x="3109913" y="1954213"/>
              <a:ext cx="6858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Line 33"/>
            <p:cNvSpPr>
              <a:spLocks noChangeShapeType="1"/>
            </p:cNvSpPr>
            <p:nvPr/>
          </p:nvSpPr>
          <p:spPr bwMode="auto">
            <a:xfrm>
              <a:off x="1911350" y="1801813"/>
              <a:ext cx="6858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Rectangle 34"/>
            <p:cNvSpPr>
              <a:spLocks noChangeArrowheads="1"/>
            </p:cNvSpPr>
            <p:nvPr/>
          </p:nvSpPr>
          <p:spPr bwMode="auto">
            <a:xfrm>
              <a:off x="1939925" y="1822450"/>
              <a:ext cx="609600" cy="4170363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Rectangle 35"/>
            <p:cNvSpPr>
              <a:spLocks noChangeArrowheads="1"/>
            </p:cNvSpPr>
            <p:nvPr/>
          </p:nvSpPr>
          <p:spPr bwMode="auto">
            <a:xfrm>
              <a:off x="3144838" y="1989138"/>
              <a:ext cx="609600" cy="3983037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Rectangle 36"/>
            <p:cNvSpPr>
              <a:spLocks noChangeArrowheads="1"/>
            </p:cNvSpPr>
            <p:nvPr/>
          </p:nvSpPr>
          <p:spPr bwMode="auto">
            <a:xfrm>
              <a:off x="4392613" y="2044700"/>
              <a:ext cx="609600" cy="3927475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Rectangle 37"/>
            <p:cNvSpPr>
              <a:spLocks noChangeArrowheads="1"/>
            </p:cNvSpPr>
            <p:nvPr/>
          </p:nvSpPr>
          <p:spPr bwMode="auto">
            <a:xfrm>
              <a:off x="5594350" y="2000250"/>
              <a:ext cx="609600" cy="3962400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Rectangle 38"/>
            <p:cNvSpPr>
              <a:spLocks noChangeArrowheads="1"/>
            </p:cNvSpPr>
            <p:nvPr/>
          </p:nvSpPr>
          <p:spPr bwMode="auto">
            <a:xfrm>
              <a:off x="6746875" y="1841500"/>
              <a:ext cx="609600" cy="4121150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Rectangle 39"/>
            <p:cNvSpPr>
              <a:spLocks noChangeArrowheads="1"/>
            </p:cNvSpPr>
            <p:nvPr/>
          </p:nvSpPr>
          <p:spPr bwMode="auto">
            <a:xfrm>
              <a:off x="1447800" y="47244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Arc 40"/>
            <p:cNvSpPr>
              <a:spLocks/>
            </p:cNvSpPr>
            <p:nvPr/>
          </p:nvSpPr>
          <p:spPr bwMode="auto">
            <a:xfrm flipH="1" flipV="1">
              <a:off x="7820025" y="1371600"/>
              <a:ext cx="3200400" cy="533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Line 43"/>
            <p:cNvSpPr>
              <a:spLocks noChangeShapeType="1"/>
            </p:cNvSpPr>
            <p:nvPr/>
          </p:nvSpPr>
          <p:spPr bwMode="auto">
            <a:xfrm>
              <a:off x="8159750" y="1792288"/>
              <a:ext cx="6858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Rectangle 44"/>
            <p:cNvSpPr>
              <a:spLocks noChangeArrowheads="1"/>
            </p:cNvSpPr>
            <p:nvPr/>
          </p:nvSpPr>
          <p:spPr bwMode="auto">
            <a:xfrm>
              <a:off x="8188325" y="1812925"/>
              <a:ext cx="609600" cy="4170363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Oval 54"/>
            <p:cNvSpPr>
              <a:spLocks noChangeArrowheads="1"/>
            </p:cNvSpPr>
            <p:nvPr/>
          </p:nvSpPr>
          <p:spPr bwMode="auto">
            <a:xfrm>
              <a:off x="1447800" y="136207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Oval 55"/>
            <p:cNvSpPr>
              <a:spLocks noChangeArrowheads="1"/>
            </p:cNvSpPr>
            <p:nvPr/>
          </p:nvSpPr>
          <p:spPr bwMode="auto">
            <a:xfrm>
              <a:off x="7743825" y="136207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Rectangle 56"/>
            <p:cNvSpPr>
              <a:spLocks noChangeArrowheads="1"/>
            </p:cNvSpPr>
            <p:nvPr/>
          </p:nvSpPr>
          <p:spPr bwMode="auto">
            <a:xfrm>
              <a:off x="2152650" y="1704975"/>
              <a:ext cx="1524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Rectangle 57"/>
            <p:cNvSpPr>
              <a:spLocks noChangeArrowheads="1"/>
            </p:cNvSpPr>
            <p:nvPr/>
          </p:nvSpPr>
          <p:spPr bwMode="auto">
            <a:xfrm>
              <a:off x="3371850" y="1857375"/>
              <a:ext cx="1524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Rectangle 58"/>
            <p:cNvSpPr>
              <a:spLocks noChangeArrowheads="1"/>
            </p:cNvSpPr>
            <p:nvPr/>
          </p:nvSpPr>
          <p:spPr bwMode="auto">
            <a:xfrm>
              <a:off x="4648200" y="1905000"/>
              <a:ext cx="1524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Rectangle 59"/>
            <p:cNvSpPr>
              <a:spLocks noChangeArrowheads="1"/>
            </p:cNvSpPr>
            <p:nvPr/>
          </p:nvSpPr>
          <p:spPr bwMode="auto">
            <a:xfrm>
              <a:off x="5829300" y="1866900"/>
              <a:ext cx="1524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Rectangle 60"/>
            <p:cNvSpPr>
              <a:spLocks noChangeArrowheads="1"/>
            </p:cNvSpPr>
            <p:nvPr/>
          </p:nvSpPr>
          <p:spPr bwMode="auto">
            <a:xfrm>
              <a:off x="6981825" y="1714500"/>
              <a:ext cx="1524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Rectangle 61"/>
            <p:cNvSpPr>
              <a:spLocks noChangeArrowheads="1"/>
            </p:cNvSpPr>
            <p:nvPr/>
          </p:nvSpPr>
          <p:spPr bwMode="auto">
            <a:xfrm>
              <a:off x="8401050" y="1685925"/>
              <a:ext cx="1524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7944854" y="289098"/>
            <a:ext cx="2859679" cy="1393685"/>
            <a:chOff x="1163638" y="1362075"/>
            <a:chExt cx="9856787" cy="4803775"/>
          </a:xfrm>
        </p:grpSpPr>
        <p:sp>
          <p:nvSpPr>
            <p:cNvPr id="226" name="Rectangle 3"/>
            <p:cNvSpPr>
              <a:spLocks noChangeArrowheads="1"/>
            </p:cNvSpPr>
            <p:nvPr/>
          </p:nvSpPr>
          <p:spPr bwMode="auto">
            <a:xfrm>
              <a:off x="1447800" y="54102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Rectangle 4"/>
            <p:cNvSpPr>
              <a:spLocks noChangeArrowheads="1"/>
            </p:cNvSpPr>
            <p:nvPr/>
          </p:nvSpPr>
          <p:spPr bwMode="auto">
            <a:xfrm>
              <a:off x="1163638" y="6089650"/>
              <a:ext cx="6096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Rectangle 8"/>
            <p:cNvSpPr>
              <a:spLocks noChangeArrowheads="1"/>
            </p:cNvSpPr>
            <p:nvPr/>
          </p:nvSpPr>
          <p:spPr bwMode="auto">
            <a:xfrm>
              <a:off x="1295400" y="5867400"/>
              <a:ext cx="304800" cy="152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Rectangle 9"/>
            <p:cNvSpPr>
              <a:spLocks noChangeArrowheads="1"/>
            </p:cNvSpPr>
            <p:nvPr/>
          </p:nvSpPr>
          <p:spPr bwMode="auto">
            <a:xfrm>
              <a:off x="1447800" y="41148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Rectangle 10"/>
            <p:cNvSpPr>
              <a:spLocks noChangeArrowheads="1"/>
            </p:cNvSpPr>
            <p:nvPr/>
          </p:nvSpPr>
          <p:spPr bwMode="auto">
            <a:xfrm>
              <a:off x="1447800" y="34290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Rectangle 11"/>
            <p:cNvSpPr>
              <a:spLocks noChangeArrowheads="1"/>
            </p:cNvSpPr>
            <p:nvPr/>
          </p:nvSpPr>
          <p:spPr bwMode="auto">
            <a:xfrm>
              <a:off x="1447800" y="27432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Rectangle 12"/>
            <p:cNvSpPr>
              <a:spLocks noChangeArrowheads="1"/>
            </p:cNvSpPr>
            <p:nvPr/>
          </p:nvSpPr>
          <p:spPr bwMode="auto">
            <a:xfrm>
              <a:off x="1447800" y="20574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Rectangle 13"/>
            <p:cNvSpPr>
              <a:spLocks noChangeArrowheads="1"/>
            </p:cNvSpPr>
            <p:nvPr/>
          </p:nvSpPr>
          <p:spPr bwMode="auto">
            <a:xfrm>
              <a:off x="1447800" y="1438275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Rectangle 14"/>
            <p:cNvSpPr>
              <a:spLocks noChangeArrowheads="1"/>
            </p:cNvSpPr>
            <p:nvPr/>
          </p:nvSpPr>
          <p:spPr bwMode="auto">
            <a:xfrm>
              <a:off x="7751763" y="54102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Rectangle 15"/>
            <p:cNvSpPr>
              <a:spLocks noChangeArrowheads="1"/>
            </p:cNvSpPr>
            <p:nvPr/>
          </p:nvSpPr>
          <p:spPr bwMode="auto">
            <a:xfrm>
              <a:off x="7467600" y="6089650"/>
              <a:ext cx="6096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Rectangle 18"/>
            <p:cNvSpPr>
              <a:spLocks noChangeArrowheads="1"/>
            </p:cNvSpPr>
            <p:nvPr/>
          </p:nvSpPr>
          <p:spPr bwMode="auto">
            <a:xfrm>
              <a:off x="7747000" y="4786313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Rectangle 19"/>
            <p:cNvSpPr>
              <a:spLocks noChangeArrowheads="1"/>
            </p:cNvSpPr>
            <p:nvPr/>
          </p:nvSpPr>
          <p:spPr bwMode="auto">
            <a:xfrm>
              <a:off x="7599363" y="5867400"/>
              <a:ext cx="304800" cy="152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Rectangle 20"/>
            <p:cNvSpPr>
              <a:spLocks noChangeArrowheads="1"/>
            </p:cNvSpPr>
            <p:nvPr/>
          </p:nvSpPr>
          <p:spPr bwMode="auto">
            <a:xfrm>
              <a:off x="7751763" y="41148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Rectangle 21"/>
            <p:cNvSpPr>
              <a:spLocks noChangeArrowheads="1"/>
            </p:cNvSpPr>
            <p:nvPr/>
          </p:nvSpPr>
          <p:spPr bwMode="auto">
            <a:xfrm>
              <a:off x="7751763" y="34290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Rectangle 22"/>
            <p:cNvSpPr>
              <a:spLocks noChangeArrowheads="1"/>
            </p:cNvSpPr>
            <p:nvPr/>
          </p:nvSpPr>
          <p:spPr bwMode="auto">
            <a:xfrm>
              <a:off x="7751763" y="27432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Rectangle 23"/>
            <p:cNvSpPr>
              <a:spLocks noChangeArrowheads="1"/>
            </p:cNvSpPr>
            <p:nvPr/>
          </p:nvSpPr>
          <p:spPr bwMode="auto">
            <a:xfrm>
              <a:off x="7751763" y="20574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Rectangle 24"/>
            <p:cNvSpPr>
              <a:spLocks noChangeArrowheads="1"/>
            </p:cNvSpPr>
            <p:nvPr/>
          </p:nvSpPr>
          <p:spPr bwMode="auto">
            <a:xfrm>
              <a:off x="7751763" y="1438275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Arc 25"/>
            <p:cNvSpPr>
              <a:spLocks/>
            </p:cNvSpPr>
            <p:nvPr/>
          </p:nvSpPr>
          <p:spPr bwMode="auto">
            <a:xfrm flipV="1">
              <a:off x="4705350" y="1371600"/>
              <a:ext cx="3048000" cy="533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Arc 26"/>
            <p:cNvSpPr>
              <a:spLocks/>
            </p:cNvSpPr>
            <p:nvPr/>
          </p:nvSpPr>
          <p:spPr bwMode="auto">
            <a:xfrm flipH="1" flipV="1">
              <a:off x="1514475" y="1371600"/>
              <a:ext cx="3200400" cy="533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Line 29"/>
            <p:cNvSpPr>
              <a:spLocks noChangeShapeType="1"/>
            </p:cNvSpPr>
            <p:nvPr/>
          </p:nvSpPr>
          <p:spPr bwMode="auto">
            <a:xfrm>
              <a:off x="4357688" y="2009775"/>
              <a:ext cx="6858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Line 30"/>
            <p:cNvSpPr>
              <a:spLocks noChangeShapeType="1"/>
            </p:cNvSpPr>
            <p:nvPr/>
          </p:nvSpPr>
          <p:spPr bwMode="auto">
            <a:xfrm>
              <a:off x="5562600" y="1968500"/>
              <a:ext cx="6858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Line 31"/>
            <p:cNvSpPr>
              <a:spLocks noChangeShapeType="1"/>
            </p:cNvSpPr>
            <p:nvPr/>
          </p:nvSpPr>
          <p:spPr bwMode="auto">
            <a:xfrm>
              <a:off x="6705600" y="1812925"/>
              <a:ext cx="6858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Line 32"/>
            <p:cNvSpPr>
              <a:spLocks noChangeShapeType="1"/>
            </p:cNvSpPr>
            <p:nvPr/>
          </p:nvSpPr>
          <p:spPr bwMode="auto">
            <a:xfrm>
              <a:off x="3109913" y="1954213"/>
              <a:ext cx="6858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Line 33"/>
            <p:cNvSpPr>
              <a:spLocks noChangeShapeType="1"/>
            </p:cNvSpPr>
            <p:nvPr/>
          </p:nvSpPr>
          <p:spPr bwMode="auto">
            <a:xfrm>
              <a:off x="1911350" y="1801813"/>
              <a:ext cx="6858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Rectangle 34"/>
            <p:cNvSpPr>
              <a:spLocks noChangeArrowheads="1"/>
            </p:cNvSpPr>
            <p:nvPr/>
          </p:nvSpPr>
          <p:spPr bwMode="auto">
            <a:xfrm>
              <a:off x="1939925" y="1822450"/>
              <a:ext cx="609600" cy="4170363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Rectangle 35"/>
            <p:cNvSpPr>
              <a:spLocks noChangeArrowheads="1"/>
            </p:cNvSpPr>
            <p:nvPr/>
          </p:nvSpPr>
          <p:spPr bwMode="auto">
            <a:xfrm>
              <a:off x="3144838" y="1989138"/>
              <a:ext cx="609600" cy="3983037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Rectangle 36"/>
            <p:cNvSpPr>
              <a:spLocks noChangeArrowheads="1"/>
            </p:cNvSpPr>
            <p:nvPr/>
          </p:nvSpPr>
          <p:spPr bwMode="auto">
            <a:xfrm>
              <a:off x="4392613" y="2044700"/>
              <a:ext cx="609600" cy="3927475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Rectangle 37"/>
            <p:cNvSpPr>
              <a:spLocks noChangeArrowheads="1"/>
            </p:cNvSpPr>
            <p:nvPr/>
          </p:nvSpPr>
          <p:spPr bwMode="auto">
            <a:xfrm>
              <a:off x="5594350" y="2000250"/>
              <a:ext cx="609600" cy="3962400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Rectangle 38"/>
            <p:cNvSpPr>
              <a:spLocks noChangeArrowheads="1"/>
            </p:cNvSpPr>
            <p:nvPr/>
          </p:nvSpPr>
          <p:spPr bwMode="auto">
            <a:xfrm>
              <a:off x="6746875" y="1841500"/>
              <a:ext cx="609600" cy="4121150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Rectangle 39"/>
            <p:cNvSpPr>
              <a:spLocks noChangeArrowheads="1"/>
            </p:cNvSpPr>
            <p:nvPr/>
          </p:nvSpPr>
          <p:spPr bwMode="auto">
            <a:xfrm>
              <a:off x="1447800" y="47244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Arc 40"/>
            <p:cNvSpPr>
              <a:spLocks/>
            </p:cNvSpPr>
            <p:nvPr/>
          </p:nvSpPr>
          <p:spPr bwMode="auto">
            <a:xfrm flipH="1" flipV="1">
              <a:off x="7820025" y="1371600"/>
              <a:ext cx="3200400" cy="533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Line 43"/>
            <p:cNvSpPr>
              <a:spLocks noChangeShapeType="1"/>
            </p:cNvSpPr>
            <p:nvPr/>
          </p:nvSpPr>
          <p:spPr bwMode="auto">
            <a:xfrm>
              <a:off x="8159750" y="1792288"/>
              <a:ext cx="6858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Rectangle 44"/>
            <p:cNvSpPr>
              <a:spLocks noChangeArrowheads="1"/>
            </p:cNvSpPr>
            <p:nvPr/>
          </p:nvSpPr>
          <p:spPr bwMode="auto">
            <a:xfrm>
              <a:off x="8188325" y="1812925"/>
              <a:ext cx="609600" cy="4170363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Oval 54"/>
            <p:cNvSpPr>
              <a:spLocks noChangeArrowheads="1"/>
            </p:cNvSpPr>
            <p:nvPr/>
          </p:nvSpPr>
          <p:spPr bwMode="auto">
            <a:xfrm>
              <a:off x="1447800" y="136207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Oval 55"/>
            <p:cNvSpPr>
              <a:spLocks noChangeArrowheads="1"/>
            </p:cNvSpPr>
            <p:nvPr/>
          </p:nvSpPr>
          <p:spPr bwMode="auto">
            <a:xfrm>
              <a:off x="7743825" y="136207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Rectangle 56"/>
            <p:cNvSpPr>
              <a:spLocks noChangeArrowheads="1"/>
            </p:cNvSpPr>
            <p:nvPr/>
          </p:nvSpPr>
          <p:spPr bwMode="auto">
            <a:xfrm>
              <a:off x="2152650" y="1704975"/>
              <a:ext cx="1524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Rectangle 57"/>
            <p:cNvSpPr>
              <a:spLocks noChangeArrowheads="1"/>
            </p:cNvSpPr>
            <p:nvPr/>
          </p:nvSpPr>
          <p:spPr bwMode="auto">
            <a:xfrm>
              <a:off x="3371850" y="1857375"/>
              <a:ext cx="1524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Rectangle 58"/>
            <p:cNvSpPr>
              <a:spLocks noChangeArrowheads="1"/>
            </p:cNvSpPr>
            <p:nvPr/>
          </p:nvSpPr>
          <p:spPr bwMode="auto">
            <a:xfrm>
              <a:off x="4648200" y="1905000"/>
              <a:ext cx="1524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Rectangle 59"/>
            <p:cNvSpPr>
              <a:spLocks noChangeArrowheads="1"/>
            </p:cNvSpPr>
            <p:nvPr/>
          </p:nvSpPr>
          <p:spPr bwMode="auto">
            <a:xfrm>
              <a:off x="5829300" y="1866900"/>
              <a:ext cx="1524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Rectangle 60"/>
            <p:cNvSpPr>
              <a:spLocks noChangeArrowheads="1"/>
            </p:cNvSpPr>
            <p:nvPr/>
          </p:nvSpPr>
          <p:spPr bwMode="auto">
            <a:xfrm>
              <a:off x="6981825" y="1714500"/>
              <a:ext cx="1524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Rectangle 61"/>
            <p:cNvSpPr>
              <a:spLocks noChangeArrowheads="1"/>
            </p:cNvSpPr>
            <p:nvPr/>
          </p:nvSpPr>
          <p:spPr bwMode="auto">
            <a:xfrm>
              <a:off x="8401050" y="1685925"/>
              <a:ext cx="1524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7" name="Group 266"/>
          <p:cNvGrpSpPr/>
          <p:nvPr/>
        </p:nvGrpSpPr>
        <p:grpSpPr>
          <a:xfrm>
            <a:off x="9775263" y="284130"/>
            <a:ext cx="2859679" cy="1393685"/>
            <a:chOff x="1163638" y="1362075"/>
            <a:chExt cx="9856787" cy="4803775"/>
          </a:xfrm>
        </p:grpSpPr>
        <p:sp>
          <p:nvSpPr>
            <p:cNvPr id="268" name="Rectangle 3"/>
            <p:cNvSpPr>
              <a:spLocks noChangeArrowheads="1"/>
            </p:cNvSpPr>
            <p:nvPr/>
          </p:nvSpPr>
          <p:spPr bwMode="auto">
            <a:xfrm>
              <a:off x="1447800" y="54102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Rectangle 4"/>
            <p:cNvSpPr>
              <a:spLocks noChangeArrowheads="1"/>
            </p:cNvSpPr>
            <p:nvPr/>
          </p:nvSpPr>
          <p:spPr bwMode="auto">
            <a:xfrm>
              <a:off x="1163638" y="6089650"/>
              <a:ext cx="6096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Rectangle 8"/>
            <p:cNvSpPr>
              <a:spLocks noChangeArrowheads="1"/>
            </p:cNvSpPr>
            <p:nvPr/>
          </p:nvSpPr>
          <p:spPr bwMode="auto">
            <a:xfrm>
              <a:off x="1295400" y="5867400"/>
              <a:ext cx="304800" cy="152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Rectangle 9"/>
            <p:cNvSpPr>
              <a:spLocks noChangeArrowheads="1"/>
            </p:cNvSpPr>
            <p:nvPr/>
          </p:nvSpPr>
          <p:spPr bwMode="auto">
            <a:xfrm>
              <a:off x="1447800" y="41148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Rectangle 10"/>
            <p:cNvSpPr>
              <a:spLocks noChangeArrowheads="1"/>
            </p:cNvSpPr>
            <p:nvPr/>
          </p:nvSpPr>
          <p:spPr bwMode="auto">
            <a:xfrm>
              <a:off x="1447800" y="34290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Rectangle 11"/>
            <p:cNvSpPr>
              <a:spLocks noChangeArrowheads="1"/>
            </p:cNvSpPr>
            <p:nvPr/>
          </p:nvSpPr>
          <p:spPr bwMode="auto">
            <a:xfrm>
              <a:off x="1447800" y="27432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Rectangle 12"/>
            <p:cNvSpPr>
              <a:spLocks noChangeArrowheads="1"/>
            </p:cNvSpPr>
            <p:nvPr/>
          </p:nvSpPr>
          <p:spPr bwMode="auto">
            <a:xfrm>
              <a:off x="1447800" y="20574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Rectangle 13"/>
            <p:cNvSpPr>
              <a:spLocks noChangeArrowheads="1"/>
            </p:cNvSpPr>
            <p:nvPr/>
          </p:nvSpPr>
          <p:spPr bwMode="auto">
            <a:xfrm>
              <a:off x="1447800" y="1438275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Rectangle 14"/>
            <p:cNvSpPr>
              <a:spLocks noChangeArrowheads="1"/>
            </p:cNvSpPr>
            <p:nvPr/>
          </p:nvSpPr>
          <p:spPr bwMode="auto">
            <a:xfrm>
              <a:off x="7751763" y="54102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" name="Rectangle 15"/>
            <p:cNvSpPr>
              <a:spLocks noChangeArrowheads="1"/>
            </p:cNvSpPr>
            <p:nvPr/>
          </p:nvSpPr>
          <p:spPr bwMode="auto">
            <a:xfrm>
              <a:off x="7467600" y="6089650"/>
              <a:ext cx="6096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Rectangle 18"/>
            <p:cNvSpPr>
              <a:spLocks noChangeArrowheads="1"/>
            </p:cNvSpPr>
            <p:nvPr/>
          </p:nvSpPr>
          <p:spPr bwMode="auto">
            <a:xfrm>
              <a:off x="7747000" y="4786313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" name="Rectangle 19"/>
            <p:cNvSpPr>
              <a:spLocks noChangeArrowheads="1"/>
            </p:cNvSpPr>
            <p:nvPr/>
          </p:nvSpPr>
          <p:spPr bwMode="auto">
            <a:xfrm>
              <a:off x="7599363" y="5867400"/>
              <a:ext cx="304800" cy="152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Rectangle 20"/>
            <p:cNvSpPr>
              <a:spLocks noChangeArrowheads="1"/>
            </p:cNvSpPr>
            <p:nvPr/>
          </p:nvSpPr>
          <p:spPr bwMode="auto">
            <a:xfrm>
              <a:off x="7751763" y="41148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Rectangle 21"/>
            <p:cNvSpPr>
              <a:spLocks noChangeArrowheads="1"/>
            </p:cNvSpPr>
            <p:nvPr/>
          </p:nvSpPr>
          <p:spPr bwMode="auto">
            <a:xfrm>
              <a:off x="7751763" y="34290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Rectangle 22"/>
            <p:cNvSpPr>
              <a:spLocks noChangeArrowheads="1"/>
            </p:cNvSpPr>
            <p:nvPr/>
          </p:nvSpPr>
          <p:spPr bwMode="auto">
            <a:xfrm>
              <a:off x="7751763" y="27432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Rectangle 23"/>
            <p:cNvSpPr>
              <a:spLocks noChangeArrowheads="1"/>
            </p:cNvSpPr>
            <p:nvPr/>
          </p:nvSpPr>
          <p:spPr bwMode="auto">
            <a:xfrm>
              <a:off x="7751763" y="20574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Rectangle 24"/>
            <p:cNvSpPr>
              <a:spLocks noChangeArrowheads="1"/>
            </p:cNvSpPr>
            <p:nvPr/>
          </p:nvSpPr>
          <p:spPr bwMode="auto">
            <a:xfrm>
              <a:off x="7751763" y="1438275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Arc 25"/>
            <p:cNvSpPr>
              <a:spLocks/>
            </p:cNvSpPr>
            <p:nvPr/>
          </p:nvSpPr>
          <p:spPr bwMode="auto">
            <a:xfrm flipV="1">
              <a:off x="4705350" y="1371600"/>
              <a:ext cx="3048000" cy="533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Arc 26"/>
            <p:cNvSpPr>
              <a:spLocks/>
            </p:cNvSpPr>
            <p:nvPr/>
          </p:nvSpPr>
          <p:spPr bwMode="auto">
            <a:xfrm flipH="1" flipV="1">
              <a:off x="1514475" y="1371600"/>
              <a:ext cx="3200400" cy="533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Line 29"/>
            <p:cNvSpPr>
              <a:spLocks noChangeShapeType="1"/>
            </p:cNvSpPr>
            <p:nvPr/>
          </p:nvSpPr>
          <p:spPr bwMode="auto">
            <a:xfrm>
              <a:off x="4357688" y="2009775"/>
              <a:ext cx="6858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Line 30"/>
            <p:cNvSpPr>
              <a:spLocks noChangeShapeType="1"/>
            </p:cNvSpPr>
            <p:nvPr/>
          </p:nvSpPr>
          <p:spPr bwMode="auto">
            <a:xfrm>
              <a:off x="5562600" y="1968500"/>
              <a:ext cx="6858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Line 31"/>
            <p:cNvSpPr>
              <a:spLocks noChangeShapeType="1"/>
            </p:cNvSpPr>
            <p:nvPr/>
          </p:nvSpPr>
          <p:spPr bwMode="auto">
            <a:xfrm>
              <a:off x="6705600" y="1812925"/>
              <a:ext cx="6858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Line 32"/>
            <p:cNvSpPr>
              <a:spLocks noChangeShapeType="1"/>
            </p:cNvSpPr>
            <p:nvPr/>
          </p:nvSpPr>
          <p:spPr bwMode="auto">
            <a:xfrm>
              <a:off x="3109913" y="1954213"/>
              <a:ext cx="6858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Line 33"/>
            <p:cNvSpPr>
              <a:spLocks noChangeShapeType="1"/>
            </p:cNvSpPr>
            <p:nvPr/>
          </p:nvSpPr>
          <p:spPr bwMode="auto">
            <a:xfrm>
              <a:off x="1911350" y="1801813"/>
              <a:ext cx="6858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Rectangle 34"/>
            <p:cNvSpPr>
              <a:spLocks noChangeArrowheads="1"/>
            </p:cNvSpPr>
            <p:nvPr/>
          </p:nvSpPr>
          <p:spPr bwMode="auto">
            <a:xfrm>
              <a:off x="1939925" y="1822450"/>
              <a:ext cx="609600" cy="4170363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Rectangle 35"/>
            <p:cNvSpPr>
              <a:spLocks noChangeArrowheads="1"/>
            </p:cNvSpPr>
            <p:nvPr/>
          </p:nvSpPr>
          <p:spPr bwMode="auto">
            <a:xfrm>
              <a:off x="3144838" y="1989138"/>
              <a:ext cx="609600" cy="3983037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Rectangle 36"/>
            <p:cNvSpPr>
              <a:spLocks noChangeArrowheads="1"/>
            </p:cNvSpPr>
            <p:nvPr/>
          </p:nvSpPr>
          <p:spPr bwMode="auto">
            <a:xfrm>
              <a:off x="4392613" y="2044700"/>
              <a:ext cx="609600" cy="3927475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Rectangle 37"/>
            <p:cNvSpPr>
              <a:spLocks noChangeArrowheads="1"/>
            </p:cNvSpPr>
            <p:nvPr/>
          </p:nvSpPr>
          <p:spPr bwMode="auto">
            <a:xfrm>
              <a:off x="5594350" y="2000250"/>
              <a:ext cx="609600" cy="3962400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Rectangle 38"/>
            <p:cNvSpPr>
              <a:spLocks noChangeArrowheads="1"/>
            </p:cNvSpPr>
            <p:nvPr/>
          </p:nvSpPr>
          <p:spPr bwMode="auto">
            <a:xfrm>
              <a:off x="6746875" y="1841500"/>
              <a:ext cx="609600" cy="4121150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Rectangle 39"/>
            <p:cNvSpPr>
              <a:spLocks noChangeArrowheads="1"/>
            </p:cNvSpPr>
            <p:nvPr/>
          </p:nvSpPr>
          <p:spPr bwMode="auto">
            <a:xfrm>
              <a:off x="1447800" y="4724400"/>
              <a:ext cx="762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Arc 40"/>
            <p:cNvSpPr>
              <a:spLocks/>
            </p:cNvSpPr>
            <p:nvPr/>
          </p:nvSpPr>
          <p:spPr bwMode="auto">
            <a:xfrm flipH="1" flipV="1">
              <a:off x="7820025" y="1371600"/>
              <a:ext cx="3200400" cy="533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Line 43"/>
            <p:cNvSpPr>
              <a:spLocks noChangeShapeType="1"/>
            </p:cNvSpPr>
            <p:nvPr/>
          </p:nvSpPr>
          <p:spPr bwMode="auto">
            <a:xfrm>
              <a:off x="8159750" y="1792288"/>
              <a:ext cx="6858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Rectangle 44"/>
            <p:cNvSpPr>
              <a:spLocks noChangeArrowheads="1"/>
            </p:cNvSpPr>
            <p:nvPr/>
          </p:nvSpPr>
          <p:spPr bwMode="auto">
            <a:xfrm>
              <a:off x="8188325" y="1812925"/>
              <a:ext cx="609600" cy="4170363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Oval 54"/>
            <p:cNvSpPr>
              <a:spLocks noChangeArrowheads="1"/>
            </p:cNvSpPr>
            <p:nvPr/>
          </p:nvSpPr>
          <p:spPr bwMode="auto">
            <a:xfrm>
              <a:off x="1447800" y="136207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Oval 55"/>
            <p:cNvSpPr>
              <a:spLocks noChangeArrowheads="1"/>
            </p:cNvSpPr>
            <p:nvPr/>
          </p:nvSpPr>
          <p:spPr bwMode="auto">
            <a:xfrm>
              <a:off x="7743825" y="136207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Rectangle 56"/>
            <p:cNvSpPr>
              <a:spLocks noChangeArrowheads="1"/>
            </p:cNvSpPr>
            <p:nvPr/>
          </p:nvSpPr>
          <p:spPr bwMode="auto">
            <a:xfrm>
              <a:off x="2152650" y="1704975"/>
              <a:ext cx="1524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Rectangle 57"/>
            <p:cNvSpPr>
              <a:spLocks noChangeArrowheads="1"/>
            </p:cNvSpPr>
            <p:nvPr/>
          </p:nvSpPr>
          <p:spPr bwMode="auto">
            <a:xfrm>
              <a:off x="3371850" y="1857375"/>
              <a:ext cx="1524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Rectangle 58"/>
            <p:cNvSpPr>
              <a:spLocks noChangeArrowheads="1"/>
            </p:cNvSpPr>
            <p:nvPr/>
          </p:nvSpPr>
          <p:spPr bwMode="auto">
            <a:xfrm>
              <a:off x="4648200" y="1905000"/>
              <a:ext cx="1524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Rectangle 59"/>
            <p:cNvSpPr>
              <a:spLocks noChangeArrowheads="1"/>
            </p:cNvSpPr>
            <p:nvPr/>
          </p:nvSpPr>
          <p:spPr bwMode="auto">
            <a:xfrm>
              <a:off x="5829300" y="1866900"/>
              <a:ext cx="1524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Rectangle 60"/>
            <p:cNvSpPr>
              <a:spLocks noChangeArrowheads="1"/>
            </p:cNvSpPr>
            <p:nvPr/>
          </p:nvSpPr>
          <p:spPr bwMode="auto">
            <a:xfrm>
              <a:off x="6981825" y="1714500"/>
              <a:ext cx="1524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Rectangle 61"/>
            <p:cNvSpPr>
              <a:spLocks noChangeArrowheads="1"/>
            </p:cNvSpPr>
            <p:nvPr/>
          </p:nvSpPr>
          <p:spPr bwMode="auto">
            <a:xfrm>
              <a:off x="8401050" y="1685925"/>
              <a:ext cx="152400" cy="76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9" name="Oval 308"/>
          <p:cNvSpPr/>
          <p:nvPr/>
        </p:nvSpPr>
        <p:spPr>
          <a:xfrm>
            <a:off x="7156697" y="2340756"/>
            <a:ext cx="2936586" cy="108082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133863" y="2294836"/>
            <a:ext cx="2936586" cy="108082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7430399" y="2624496"/>
            <a:ext cx="2450720" cy="370629"/>
          </a:xfrm>
          <a:prstGeom prst="roundRect">
            <a:avLst>
              <a:gd name="adj" fmla="val 5000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http://www.developspace.info/images/lander-cargo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4" r="24794"/>
          <a:stretch/>
        </p:blipFill>
        <p:spPr bwMode="auto">
          <a:xfrm>
            <a:off x="7197780" y="1961193"/>
            <a:ext cx="2614225" cy="108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" name="Rectangle 309"/>
          <p:cNvSpPr/>
          <p:nvPr/>
        </p:nvSpPr>
        <p:spPr>
          <a:xfrm>
            <a:off x="11607282" y="6411818"/>
            <a:ext cx="503853" cy="349601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TextBox 310"/>
          <p:cNvSpPr txBox="1"/>
          <p:nvPr/>
        </p:nvSpPr>
        <p:spPr>
          <a:xfrm>
            <a:off x="11650824" y="6411819"/>
            <a:ext cx="416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7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25872"/>
          <a:stretch/>
        </p:blipFill>
        <p:spPr>
          <a:xfrm>
            <a:off x="6637692" y="1744059"/>
            <a:ext cx="4030308" cy="27676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2" descr="Image result for shackleton crat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1401"/>
          <a:stretch/>
        </p:blipFill>
        <p:spPr bwMode="auto">
          <a:xfrm>
            <a:off x="1950763" y="2141621"/>
            <a:ext cx="4458671" cy="438227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8206128" y="3695189"/>
            <a:ext cx="497508" cy="168195"/>
            <a:chOff x="8288079" y="4237074"/>
            <a:chExt cx="606057" cy="207335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8766544" y="4237074"/>
              <a:ext cx="127592" cy="10632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8288079" y="4237074"/>
              <a:ext cx="478465" cy="20733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6905626" y="2457450"/>
            <a:ext cx="1300502" cy="1405934"/>
            <a:chOff x="6703828" y="2711302"/>
            <a:chExt cx="1584251" cy="1733107"/>
          </a:xfrm>
        </p:grpSpPr>
        <p:cxnSp>
          <p:nvCxnSpPr>
            <p:cNvPr id="20" name="Straight Connector 19"/>
            <p:cNvCxnSpPr/>
            <p:nvPr/>
          </p:nvCxnSpPr>
          <p:spPr>
            <a:xfrm flipH="1" flipV="1">
              <a:off x="7979735" y="4343400"/>
              <a:ext cx="308344" cy="10100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777716" y="4157330"/>
              <a:ext cx="202019" cy="1860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7384312" y="4114800"/>
              <a:ext cx="393404" cy="4253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145079" y="3965944"/>
              <a:ext cx="239233" cy="14885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7145079" y="3157870"/>
              <a:ext cx="0" cy="80807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937744" y="2854842"/>
              <a:ext cx="207335" cy="30302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 flipV="1">
              <a:off x="6703828" y="2711302"/>
              <a:ext cx="233916" cy="1435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8655630" y="3384676"/>
            <a:ext cx="48005" cy="396767"/>
            <a:chOff x="8835656" y="3854302"/>
            <a:chExt cx="58479" cy="48909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835656" y="4157330"/>
              <a:ext cx="58479" cy="1860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8835656" y="3854302"/>
              <a:ext cx="58479" cy="30302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https://images.csmonitor.com/csmarchives/2009/09/MOON_P1.jpg?alias=standard_600x40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0" b="25250"/>
          <a:stretch/>
        </p:blipFill>
        <p:spPr bwMode="auto">
          <a:xfrm>
            <a:off x="6637692" y="4874689"/>
            <a:ext cx="3697763" cy="161991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1"/>
          <p:cNvSpPr txBox="1">
            <a:spLocks noChangeArrowheads="1"/>
          </p:cNvSpPr>
          <p:nvPr/>
        </p:nvSpPr>
        <p:spPr bwMode="auto">
          <a:xfrm>
            <a:off x="6573705" y="6510662"/>
            <a:ext cx="4904419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i="1" dirty="0" smtClean="0">
                <a:solidFill>
                  <a:schemeClr val="bg1"/>
                </a:solidFill>
              </a:rPr>
              <a:t>Rim of Shackleton Crater south pole (NASA – LRO)</a:t>
            </a:r>
            <a:endParaRPr lang="en-US" altLang="en-US" i="1" dirty="0">
              <a:solidFill>
                <a:schemeClr val="bg1"/>
              </a:solidFill>
            </a:endParaRPr>
          </a:p>
        </p:txBody>
      </p:sp>
      <p:sp>
        <p:nvSpPr>
          <p:cNvPr id="53" name="TextBox 1"/>
          <p:cNvSpPr txBox="1">
            <a:spLocks noChangeArrowheads="1"/>
          </p:cNvSpPr>
          <p:nvPr/>
        </p:nvSpPr>
        <p:spPr bwMode="auto">
          <a:xfrm>
            <a:off x="2768796" y="6523172"/>
            <a:ext cx="3691165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i="1" dirty="0" smtClean="0">
                <a:solidFill>
                  <a:schemeClr val="bg1"/>
                </a:solidFill>
              </a:rPr>
              <a:t>Shackleton Crater (NASA – LRO)</a:t>
            </a:r>
            <a:endParaRPr lang="en-US" altLang="en-US" i="1" dirty="0">
              <a:solidFill>
                <a:schemeClr val="bg1"/>
              </a:solidFill>
            </a:endParaRPr>
          </a:p>
        </p:txBody>
      </p:sp>
      <p:sp>
        <p:nvSpPr>
          <p:cNvPr id="54" name="TextBox 1"/>
          <p:cNvSpPr txBox="1">
            <a:spLocks noChangeArrowheads="1"/>
          </p:cNvSpPr>
          <p:nvPr/>
        </p:nvSpPr>
        <p:spPr bwMode="auto">
          <a:xfrm>
            <a:off x="6581723" y="4473313"/>
            <a:ext cx="4904419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i="1" dirty="0" smtClean="0">
                <a:solidFill>
                  <a:schemeClr val="bg1"/>
                </a:solidFill>
              </a:rPr>
              <a:t>Concept for traverse path between sunlit peaks</a:t>
            </a:r>
            <a:endParaRPr lang="en-US" altLang="en-US" i="1" dirty="0">
              <a:solidFill>
                <a:schemeClr val="bg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554910" y="4772050"/>
            <a:ext cx="579422" cy="3877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2903253" y="4717622"/>
            <a:ext cx="91440" cy="91440"/>
          </a:xfrm>
          <a:prstGeom prst="ellipse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035629" y="4974771"/>
            <a:ext cx="468088" cy="1850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>
            <a:spLocks noChangeAspect="1"/>
          </p:cNvSpPr>
          <p:nvPr/>
        </p:nvSpPr>
        <p:spPr>
          <a:xfrm>
            <a:off x="1934426" y="5142165"/>
            <a:ext cx="91440" cy="91440"/>
          </a:xfrm>
          <a:prstGeom prst="ellipse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21"/>
          <p:cNvSpPr/>
          <p:nvPr/>
        </p:nvSpPr>
        <p:spPr>
          <a:xfrm>
            <a:off x="2443942" y="381000"/>
            <a:ext cx="7304116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Locating the </a:t>
            </a:r>
            <a:r>
              <a:rPr lang="en-US" altLang="en-US" sz="4400" b="1" dirty="0" err="1" smtClean="0">
                <a:latin typeface="Century Gothic" panose="020B0502020202020204" pitchFamily="34" charset="0"/>
              </a:rPr>
              <a:t>Hab</a:t>
            </a:r>
            <a:r>
              <a:rPr lang="en-US" altLang="en-US" sz="4400" b="1" dirty="0" smtClean="0">
                <a:latin typeface="Century Gothic" panose="020B0502020202020204" pitchFamily="34" charset="0"/>
              </a:rPr>
              <a:t> &amp; Base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352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2" grpId="0" animBg="1"/>
      <p:bldP spid="26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http://dawn.jpl.nasa.gov/multimedia/images/imageoftheday/201206/IOTD-242_fu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3790"/>
          <a:stretch/>
        </p:blipFill>
        <p:spPr bwMode="auto">
          <a:xfrm rot="10800000">
            <a:off x="0" y="-22654"/>
            <a:ext cx="12241110" cy="688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6475948" y="4158255"/>
            <a:ext cx="1340996" cy="1299927"/>
          </a:xfrm>
          <a:prstGeom prst="roundRect">
            <a:avLst>
              <a:gd name="adj" fmla="val 50000"/>
            </a:avLst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351866" y="4123787"/>
            <a:ext cx="1559322" cy="1511567"/>
          </a:xfrm>
          <a:prstGeom prst="roundRect">
            <a:avLst>
              <a:gd name="adj" fmla="val 50000"/>
            </a:avLst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4949961" y="1846517"/>
            <a:ext cx="2676541" cy="2594571"/>
          </a:xfrm>
          <a:prstGeom prst="roundRect">
            <a:avLst>
              <a:gd name="adj" fmla="val 50000"/>
            </a:avLst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7751226" y="956409"/>
            <a:ext cx="2212806" cy="4031678"/>
          </a:xfrm>
          <a:prstGeom prst="roundRect">
            <a:avLst>
              <a:gd name="adj" fmla="val 50000"/>
            </a:avLst>
          </a:prstGeom>
          <a:solidFill>
            <a:schemeClr val="tx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413985" y="801250"/>
            <a:ext cx="2202876" cy="2202876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57000">
                <a:schemeClr val="bg1">
                  <a:lumMod val="75000"/>
                </a:schemeClr>
              </a:gs>
              <a:gs pos="22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419528" y="2608669"/>
            <a:ext cx="2202876" cy="2202876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9000">
                <a:schemeClr val="bg1">
                  <a:lumMod val="75000"/>
                </a:schemeClr>
              </a:gs>
              <a:gs pos="27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419529" y="1771453"/>
            <a:ext cx="2197332" cy="204850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67000">
                <a:schemeClr val="bg1">
                  <a:lumMod val="75000"/>
                </a:schemeClr>
              </a:gs>
              <a:gs pos="4000">
                <a:schemeClr val="tx1"/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19530" y="2608669"/>
            <a:ext cx="220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Greenhouse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290306" y="3692261"/>
            <a:ext cx="1537855" cy="1537855"/>
          </a:xfrm>
          <a:prstGeom prst="ellipse">
            <a:avLst/>
          </a:prstGeom>
          <a:solidFill>
            <a:schemeClr val="bg1">
              <a:lumMod val="65000"/>
              <a:alpha val="4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763472" y="4325940"/>
            <a:ext cx="614072" cy="614072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1000">
                <a:srgbClr val="9B9C9D"/>
              </a:gs>
              <a:gs pos="39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62585" y="1651513"/>
            <a:ext cx="2641470" cy="2641470"/>
          </a:xfrm>
          <a:prstGeom prst="ellipse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55000">
                <a:srgbClr val="9B9C9D"/>
              </a:gs>
              <a:gs pos="4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573764" y="4006500"/>
            <a:ext cx="942843" cy="94284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88760" y="4282461"/>
            <a:ext cx="152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Observatory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 rot="3814197">
            <a:off x="4119602" y="3336572"/>
            <a:ext cx="612527" cy="1376729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229313" y="3985527"/>
            <a:ext cx="1537855" cy="1537855"/>
          </a:xfrm>
          <a:prstGeom prst="ellipse">
            <a:avLst/>
          </a:prstGeom>
          <a:gradFill flip="none" rotWithShape="1">
            <a:gsLst>
              <a:gs pos="100000">
                <a:schemeClr val="tx1"/>
              </a:gs>
              <a:gs pos="27000">
                <a:schemeClr val="bg1">
                  <a:lumMod val="50000"/>
                </a:schemeClr>
              </a:gs>
              <a:gs pos="41000">
                <a:schemeClr val="bg1">
                  <a:lumMod val="50000"/>
                </a:schemeClr>
              </a:gs>
              <a:gs pos="4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29314" y="4575731"/>
            <a:ext cx="153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Centrifuge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5349" y="1689323"/>
            <a:ext cx="2743200" cy="263842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 rot="3814197">
            <a:off x="4004766" y="3146130"/>
            <a:ext cx="612527" cy="1376729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67000">
                <a:srgbClr val="9B9C9D"/>
              </a:gs>
              <a:gs pos="4000">
                <a:schemeClr val="tx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385109" y="4012567"/>
            <a:ext cx="1298424" cy="1298424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55000">
                <a:schemeClr val="bg1">
                  <a:lumMod val="65000"/>
                </a:schemeClr>
              </a:gs>
              <a:gs pos="4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68482" y="4529821"/>
            <a:ext cx="131505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Storage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2585" y="2765136"/>
            <a:ext cx="2641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Living &amp; Working Areas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936170" y="1767269"/>
            <a:ext cx="2009790" cy="1948240"/>
          </a:xfrm>
          <a:prstGeom prst="roundRect">
            <a:avLst>
              <a:gd name="adj" fmla="val 50000"/>
            </a:avLst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808526" y="1610436"/>
            <a:ext cx="1983158" cy="1983158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62000">
                <a:schemeClr val="bg1">
                  <a:lumMod val="50000"/>
                </a:schemeClr>
              </a:gs>
              <a:gs pos="40000">
                <a:schemeClr val="tx1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802982" y="2263383"/>
            <a:ext cx="1972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Performance Center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63472" y="4241138"/>
            <a:ext cx="612527" cy="422459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67000">
                <a:srgbClr val="9B9C9D"/>
              </a:gs>
              <a:gs pos="4000">
                <a:schemeClr val="tx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8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 result for frei ot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0"/>
          <a:stretch/>
        </p:blipFill>
        <p:spPr bwMode="auto">
          <a:xfrm>
            <a:off x="6541693" y="3582952"/>
            <a:ext cx="5663296" cy="327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7"/>
          <a:stretch/>
        </p:blipFill>
        <p:spPr bwMode="auto">
          <a:xfrm>
            <a:off x="-1" y="0"/>
            <a:ext cx="6592514" cy="369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55577" y="4316605"/>
            <a:ext cx="1121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Frei Otto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Image result for frei ot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692" y="1"/>
            <a:ext cx="5650308" cy="369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frei ott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2" b="11835"/>
          <a:stretch/>
        </p:blipFill>
        <p:spPr bwMode="auto">
          <a:xfrm>
            <a:off x="-2" y="3694921"/>
            <a:ext cx="6528705" cy="316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528703" y="0"/>
            <a:ext cx="0" cy="6858000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2" y="3694921"/>
            <a:ext cx="12192002" cy="0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43890" y="37031"/>
            <a:ext cx="1434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Frei Otto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607282" y="6411818"/>
            <a:ext cx="503853" cy="349601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1650824" y="6411819"/>
            <a:ext cx="416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4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ages.spaceref.com/news/2013/M175502049RE_luna17_94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t="11382" r="14940" b="16183"/>
          <a:stretch>
            <a:fillRect/>
          </a:stretch>
        </p:blipFill>
        <p:spPr bwMode="auto">
          <a:xfrm>
            <a:off x="1511300" y="0"/>
            <a:ext cx="91567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 rot="20652779">
            <a:off x="7422932" y="5946230"/>
            <a:ext cx="578068" cy="578068"/>
          </a:xfrm>
          <a:prstGeom prst="ellipse">
            <a:avLst/>
          </a:prstGeom>
          <a:gradFill flip="none" rotWithShape="1">
            <a:gsLst>
              <a:gs pos="70000">
                <a:srgbClr val="A4A4A4"/>
              </a:gs>
              <a:gs pos="23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rot="19159928">
            <a:off x="7813676" y="6261101"/>
            <a:ext cx="55563" cy="8731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 rot="2681645" flipV="1">
            <a:off x="7577139" y="6130926"/>
            <a:ext cx="274637" cy="18256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 rot="2615587">
            <a:off x="7526338" y="6191250"/>
            <a:ext cx="355600" cy="115888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 rot="2615587">
            <a:off x="7642225" y="6180139"/>
            <a:ext cx="217488" cy="115887"/>
          </a:xfrm>
          <a:prstGeom prst="rect">
            <a:avLst/>
          </a:prstGeom>
          <a:gradFill flip="none" rotWithShape="1">
            <a:gsLst>
              <a:gs pos="74000">
                <a:schemeClr val="tx1">
                  <a:lumMod val="50000"/>
                  <a:lumOff val="50000"/>
                </a:schemeClr>
              </a:gs>
              <a:gs pos="55000">
                <a:srgbClr val="B0B0B0"/>
              </a:gs>
              <a:gs pos="37000">
                <a:schemeClr val="bg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rot="2615587">
            <a:off x="7554914" y="6054725"/>
            <a:ext cx="128587" cy="107950"/>
          </a:xfrm>
          <a:prstGeom prst="rect">
            <a:avLst/>
          </a:prstGeom>
          <a:gradFill flip="none" rotWithShape="1">
            <a:gsLst>
              <a:gs pos="74000">
                <a:schemeClr val="tx1">
                  <a:lumMod val="50000"/>
                  <a:lumOff val="50000"/>
                </a:schemeClr>
              </a:gs>
              <a:gs pos="55000">
                <a:srgbClr val="B0B0B0"/>
              </a:gs>
              <a:gs pos="37000">
                <a:schemeClr val="bg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0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ages.spaceref.com/news/2013/M175502049RE_luna17_94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t="11382" r="14940" b="16183"/>
          <a:stretch>
            <a:fillRect/>
          </a:stretch>
        </p:blipFill>
        <p:spPr bwMode="auto">
          <a:xfrm>
            <a:off x="1511300" y="0"/>
            <a:ext cx="91567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10800000">
            <a:off x="4981902" y="33081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 rot="19099989">
            <a:off x="6330951" y="3529014"/>
            <a:ext cx="282575" cy="2835275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99" name="TextBox 12"/>
          <p:cNvSpPr txBox="1">
            <a:spLocks noChangeArrowheads="1"/>
          </p:cNvSpPr>
          <p:nvPr/>
        </p:nvSpPr>
        <p:spPr bwMode="auto">
          <a:xfrm>
            <a:off x="4841875" y="3487739"/>
            <a:ext cx="966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UniHab</a:t>
            </a:r>
          </a:p>
        </p:txBody>
      </p:sp>
      <p:sp>
        <p:nvSpPr>
          <p:cNvPr id="15" name="Oval 14"/>
          <p:cNvSpPr/>
          <p:nvPr/>
        </p:nvSpPr>
        <p:spPr>
          <a:xfrm rot="20652779">
            <a:off x="7422932" y="5946230"/>
            <a:ext cx="578068" cy="578068"/>
          </a:xfrm>
          <a:prstGeom prst="ellipse">
            <a:avLst/>
          </a:prstGeom>
          <a:gradFill flip="none" rotWithShape="1">
            <a:gsLst>
              <a:gs pos="70000">
                <a:srgbClr val="A4A4A4"/>
              </a:gs>
              <a:gs pos="23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rot="19159928">
            <a:off x="7813676" y="6261101"/>
            <a:ext cx="55563" cy="8731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 rot="2681645" flipV="1">
            <a:off x="7577139" y="6130926"/>
            <a:ext cx="274637" cy="18256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 rot="2615587">
            <a:off x="7526338" y="6191250"/>
            <a:ext cx="355600" cy="115888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 rot="2615587">
            <a:off x="7642225" y="6180139"/>
            <a:ext cx="217488" cy="115887"/>
          </a:xfrm>
          <a:prstGeom prst="rect">
            <a:avLst/>
          </a:prstGeom>
          <a:gradFill flip="none" rotWithShape="1">
            <a:gsLst>
              <a:gs pos="74000">
                <a:schemeClr val="tx1">
                  <a:lumMod val="50000"/>
                  <a:lumOff val="50000"/>
                </a:schemeClr>
              </a:gs>
              <a:gs pos="55000">
                <a:srgbClr val="B0B0B0"/>
              </a:gs>
              <a:gs pos="37000">
                <a:schemeClr val="bg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rot="2615587">
            <a:off x="7554914" y="6054725"/>
            <a:ext cx="128587" cy="107950"/>
          </a:xfrm>
          <a:prstGeom prst="rect">
            <a:avLst/>
          </a:prstGeom>
          <a:gradFill flip="none" rotWithShape="1">
            <a:gsLst>
              <a:gs pos="74000">
                <a:schemeClr val="tx1">
                  <a:lumMod val="50000"/>
                  <a:lumOff val="50000"/>
                </a:schemeClr>
              </a:gs>
              <a:gs pos="55000">
                <a:srgbClr val="B0B0B0"/>
              </a:gs>
              <a:gs pos="37000">
                <a:schemeClr val="bg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8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mages.spaceref.com/news/2013/M175502049RE_luna17_94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t="11382" r="14940" b="16183"/>
          <a:stretch>
            <a:fillRect/>
          </a:stretch>
        </p:blipFill>
        <p:spPr bwMode="auto">
          <a:xfrm>
            <a:off x="1511300" y="0"/>
            <a:ext cx="91567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10800000">
            <a:off x="4981902" y="33081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 rot="10800000">
            <a:off x="5804336" y="26985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19464105">
            <a:off x="5538788" y="3248026"/>
            <a:ext cx="385762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74" name="TextBox 12"/>
          <p:cNvSpPr txBox="1">
            <a:spLocks noChangeArrowheads="1"/>
          </p:cNvSpPr>
          <p:nvPr/>
        </p:nvSpPr>
        <p:spPr bwMode="auto">
          <a:xfrm>
            <a:off x="4841875" y="3487739"/>
            <a:ext cx="966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UniHab</a:t>
            </a:r>
          </a:p>
        </p:txBody>
      </p:sp>
      <p:sp>
        <p:nvSpPr>
          <p:cNvPr id="11275" name="TextBox 13"/>
          <p:cNvSpPr txBox="1">
            <a:spLocks noChangeArrowheads="1"/>
          </p:cNvSpPr>
          <p:nvPr/>
        </p:nvSpPr>
        <p:spPr bwMode="auto">
          <a:xfrm>
            <a:off x="5664200" y="2882900"/>
            <a:ext cx="965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ILRF</a:t>
            </a:r>
          </a:p>
        </p:txBody>
      </p:sp>
      <p:sp>
        <p:nvSpPr>
          <p:cNvPr id="9" name="Rectangle 8"/>
          <p:cNvSpPr/>
          <p:nvPr/>
        </p:nvSpPr>
        <p:spPr>
          <a:xfrm rot="19099989">
            <a:off x="6330951" y="3529014"/>
            <a:ext cx="282575" cy="2835275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 rot="20652779">
            <a:off x="7422932" y="5946230"/>
            <a:ext cx="578068" cy="578068"/>
          </a:xfrm>
          <a:prstGeom prst="ellipse">
            <a:avLst/>
          </a:prstGeom>
          <a:gradFill flip="none" rotWithShape="1">
            <a:gsLst>
              <a:gs pos="70000">
                <a:srgbClr val="A4A4A4"/>
              </a:gs>
              <a:gs pos="23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Isosceles Triangle 12"/>
          <p:cNvSpPr/>
          <p:nvPr/>
        </p:nvSpPr>
        <p:spPr>
          <a:xfrm rot="19159928">
            <a:off x="7813676" y="6261101"/>
            <a:ext cx="55563" cy="8731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 rot="2681645" flipV="1">
            <a:off x="7577139" y="6130926"/>
            <a:ext cx="274637" cy="18256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rot="2615587">
            <a:off x="7526338" y="6191250"/>
            <a:ext cx="355600" cy="115888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 rot="2615587">
            <a:off x="7642225" y="6180139"/>
            <a:ext cx="217488" cy="115887"/>
          </a:xfrm>
          <a:prstGeom prst="rect">
            <a:avLst/>
          </a:prstGeom>
          <a:gradFill flip="none" rotWithShape="1">
            <a:gsLst>
              <a:gs pos="74000">
                <a:schemeClr val="tx1">
                  <a:lumMod val="50000"/>
                  <a:lumOff val="50000"/>
                </a:schemeClr>
              </a:gs>
              <a:gs pos="55000">
                <a:srgbClr val="B0B0B0"/>
              </a:gs>
              <a:gs pos="37000">
                <a:schemeClr val="bg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 rot="2615587">
            <a:off x="7554914" y="6054725"/>
            <a:ext cx="128587" cy="107950"/>
          </a:xfrm>
          <a:prstGeom prst="rect">
            <a:avLst/>
          </a:prstGeom>
          <a:gradFill flip="none" rotWithShape="1">
            <a:gsLst>
              <a:gs pos="74000">
                <a:schemeClr val="tx1">
                  <a:lumMod val="50000"/>
                  <a:lumOff val="50000"/>
                </a:schemeClr>
              </a:gs>
              <a:gs pos="55000">
                <a:srgbClr val="B0B0B0"/>
              </a:gs>
              <a:gs pos="37000">
                <a:schemeClr val="bg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4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mages.spaceref.com/news/2013/M175502049RE_luna17_94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t="11382" r="14940" b="16183"/>
          <a:stretch>
            <a:fillRect/>
          </a:stretch>
        </p:blipFill>
        <p:spPr bwMode="auto">
          <a:xfrm>
            <a:off x="1511300" y="0"/>
            <a:ext cx="91567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10800000">
            <a:off x="4981902" y="33081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 rot="10800000">
            <a:off x="5804336" y="26985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19464105">
            <a:off x="5538788" y="3248026"/>
            <a:ext cx="385762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10800000">
            <a:off x="4524702" y="1860333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rot="1920000">
            <a:off x="5634038" y="2733676"/>
            <a:ext cx="247650" cy="182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 rot="-6060000">
            <a:off x="5110164" y="3095626"/>
            <a:ext cx="274637" cy="182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43" name="TextBox 7"/>
          <p:cNvSpPr txBox="1">
            <a:spLocks noChangeArrowheads="1"/>
          </p:cNvSpPr>
          <p:nvPr/>
        </p:nvSpPr>
        <p:spPr bwMode="auto">
          <a:xfrm>
            <a:off x="4784725" y="2286000"/>
            <a:ext cx="685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Farm</a:t>
            </a:r>
          </a:p>
        </p:txBody>
      </p:sp>
      <p:sp>
        <p:nvSpPr>
          <p:cNvPr id="22544" name="TextBox 12"/>
          <p:cNvSpPr txBox="1">
            <a:spLocks noChangeArrowheads="1"/>
          </p:cNvSpPr>
          <p:nvPr/>
        </p:nvSpPr>
        <p:spPr bwMode="auto">
          <a:xfrm>
            <a:off x="4841875" y="3487739"/>
            <a:ext cx="966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UniHab</a:t>
            </a:r>
          </a:p>
        </p:txBody>
      </p:sp>
      <p:sp>
        <p:nvSpPr>
          <p:cNvPr id="22545" name="TextBox 13"/>
          <p:cNvSpPr txBox="1">
            <a:spLocks noChangeArrowheads="1"/>
          </p:cNvSpPr>
          <p:nvPr/>
        </p:nvSpPr>
        <p:spPr bwMode="auto">
          <a:xfrm>
            <a:off x="5664200" y="2882900"/>
            <a:ext cx="965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ILRF</a:t>
            </a:r>
          </a:p>
        </p:txBody>
      </p:sp>
      <p:sp>
        <p:nvSpPr>
          <p:cNvPr id="15" name="Oval 14"/>
          <p:cNvSpPr/>
          <p:nvPr/>
        </p:nvSpPr>
        <p:spPr>
          <a:xfrm rot="10800000">
            <a:off x="4231921" y="39177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 rot="19140000">
            <a:off x="4776788" y="3859214"/>
            <a:ext cx="330200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50" name="TextBox 17"/>
          <p:cNvSpPr txBox="1">
            <a:spLocks noChangeArrowheads="1"/>
          </p:cNvSpPr>
          <p:nvPr/>
        </p:nvSpPr>
        <p:spPr bwMode="auto">
          <a:xfrm>
            <a:off x="4092575" y="4097339"/>
            <a:ext cx="965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Shop</a:t>
            </a:r>
          </a:p>
        </p:txBody>
      </p:sp>
      <p:sp>
        <p:nvSpPr>
          <p:cNvPr id="20" name="Oval 19"/>
          <p:cNvSpPr/>
          <p:nvPr/>
        </p:nvSpPr>
        <p:spPr>
          <a:xfrm rot="10800000">
            <a:off x="4130566" y="3023911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 rot="18480000">
            <a:off x="4598989" y="2932114"/>
            <a:ext cx="219075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55" name="TextBox 21"/>
          <p:cNvSpPr txBox="1">
            <a:spLocks noChangeArrowheads="1"/>
          </p:cNvSpPr>
          <p:nvPr/>
        </p:nvSpPr>
        <p:spPr bwMode="auto">
          <a:xfrm>
            <a:off x="3990975" y="3203575"/>
            <a:ext cx="965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Barn</a:t>
            </a:r>
          </a:p>
        </p:txBody>
      </p:sp>
      <p:sp>
        <p:nvSpPr>
          <p:cNvPr id="23" name="Oval 22"/>
          <p:cNvSpPr/>
          <p:nvPr/>
        </p:nvSpPr>
        <p:spPr>
          <a:xfrm rot="10800000">
            <a:off x="6019800" y="1414731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59" name="TextBox 23"/>
          <p:cNvSpPr txBox="1">
            <a:spLocks noChangeArrowheads="1"/>
          </p:cNvSpPr>
          <p:nvPr/>
        </p:nvSpPr>
        <p:spPr bwMode="auto">
          <a:xfrm>
            <a:off x="6022976" y="1676400"/>
            <a:ext cx="1216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Large Centrifuge</a:t>
            </a:r>
          </a:p>
        </p:txBody>
      </p:sp>
      <p:sp>
        <p:nvSpPr>
          <p:cNvPr id="35" name="Rectangle 34"/>
          <p:cNvSpPr/>
          <p:nvPr/>
        </p:nvSpPr>
        <p:spPr>
          <a:xfrm rot="17716512">
            <a:off x="6219033" y="2553495"/>
            <a:ext cx="255587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 rot="19099989">
            <a:off x="6330951" y="3529014"/>
            <a:ext cx="282575" cy="2835275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 rot="20652779">
            <a:off x="7422932" y="5946230"/>
            <a:ext cx="578068" cy="578068"/>
          </a:xfrm>
          <a:prstGeom prst="ellipse">
            <a:avLst/>
          </a:prstGeom>
          <a:gradFill flip="none" rotWithShape="1">
            <a:gsLst>
              <a:gs pos="70000">
                <a:srgbClr val="A4A4A4"/>
              </a:gs>
              <a:gs pos="23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" name="Isosceles Triangle 28"/>
          <p:cNvSpPr/>
          <p:nvPr/>
        </p:nvSpPr>
        <p:spPr>
          <a:xfrm rot="19159928">
            <a:off x="7813676" y="6261101"/>
            <a:ext cx="55563" cy="8731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 rot="2681645" flipV="1">
            <a:off x="7577139" y="6130926"/>
            <a:ext cx="274637" cy="18256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 rot="2615587">
            <a:off x="7526338" y="6191250"/>
            <a:ext cx="355600" cy="115888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 rot="2615587">
            <a:off x="7642225" y="6180139"/>
            <a:ext cx="217488" cy="115887"/>
          </a:xfrm>
          <a:prstGeom prst="rect">
            <a:avLst/>
          </a:prstGeom>
          <a:gradFill flip="none" rotWithShape="1">
            <a:gsLst>
              <a:gs pos="74000">
                <a:schemeClr val="tx1">
                  <a:lumMod val="50000"/>
                  <a:lumOff val="50000"/>
                </a:schemeClr>
              </a:gs>
              <a:gs pos="55000">
                <a:srgbClr val="B0B0B0"/>
              </a:gs>
              <a:gs pos="37000">
                <a:schemeClr val="bg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 rot="2615587">
            <a:off x="7554914" y="6054725"/>
            <a:ext cx="128587" cy="107950"/>
          </a:xfrm>
          <a:prstGeom prst="rect">
            <a:avLst/>
          </a:prstGeom>
          <a:gradFill flip="none" rotWithShape="1">
            <a:gsLst>
              <a:gs pos="74000">
                <a:schemeClr val="tx1">
                  <a:lumMod val="50000"/>
                  <a:lumOff val="50000"/>
                </a:schemeClr>
              </a:gs>
              <a:gs pos="55000">
                <a:srgbClr val="B0B0B0"/>
              </a:gs>
              <a:gs pos="37000">
                <a:schemeClr val="bg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1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images.spaceref.com/news/2013/M175502049RE_luna17_94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t="11382" r="14940" b="16183"/>
          <a:stretch>
            <a:fillRect/>
          </a:stretch>
        </p:blipFill>
        <p:spPr bwMode="auto">
          <a:xfrm>
            <a:off x="1511300" y="0"/>
            <a:ext cx="91567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10800000">
            <a:off x="4981902" y="33081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 rot="10800000">
            <a:off x="5804336" y="26985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19464105">
            <a:off x="5538788" y="3248026"/>
            <a:ext cx="385762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10800000">
            <a:off x="4524702" y="1860333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rot="1920000">
            <a:off x="5634038" y="2733676"/>
            <a:ext cx="247650" cy="182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 rot="-6060000">
            <a:off x="5110164" y="3095626"/>
            <a:ext cx="274637" cy="182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67" name="TextBox 7"/>
          <p:cNvSpPr txBox="1">
            <a:spLocks noChangeArrowheads="1"/>
          </p:cNvSpPr>
          <p:nvPr/>
        </p:nvSpPr>
        <p:spPr bwMode="auto">
          <a:xfrm>
            <a:off x="4784725" y="2286000"/>
            <a:ext cx="685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Farm</a:t>
            </a:r>
          </a:p>
        </p:txBody>
      </p:sp>
      <p:sp>
        <p:nvSpPr>
          <p:cNvPr id="23568" name="TextBox 12"/>
          <p:cNvSpPr txBox="1">
            <a:spLocks noChangeArrowheads="1"/>
          </p:cNvSpPr>
          <p:nvPr/>
        </p:nvSpPr>
        <p:spPr bwMode="auto">
          <a:xfrm>
            <a:off x="4841875" y="3487739"/>
            <a:ext cx="966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UniHab</a:t>
            </a:r>
          </a:p>
        </p:txBody>
      </p:sp>
      <p:sp>
        <p:nvSpPr>
          <p:cNvPr id="23569" name="TextBox 13"/>
          <p:cNvSpPr txBox="1">
            <a:spLocks noChangeArrowheads="1"/>
          </p:cNvSpPr>
          <p:nvPr/>
        </p:nvSpPr>
        <p:spPr bwMode="auto">
          <a:xfrm>
            <a:off x="5664200" y="2882900"/>
            <a:ext cx="965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ILRF</a:t>
            </a:r>
          </a:p>
        </p:txBody>
      </p:sp>
      <p:sp>
        <p:nvSpPr>
          <p:cNvPr id="15" name="Oval 14"/>
          <p:cNvSpPr/>
          <p:nvPr/>
        </p:nvSpPr>
        <p:spPr>
          <a:xfrm rot="10800000">
            <a:off x="4231921" y="39177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 rot="19140000">
            <a:off x="4776788" y="3859214"/>
            <a:ext cx="330200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74" name="TextBox 17"/>
          <p:cNvSpPr txBox="1">
            <a:spLocks noChangeArrowheads="1"/>
          </p:cNvSpPr>
          <p:nvPr/>
        </p:nvSpPr>
        <p:spPr bwMode="auto">
          <a:xfrm>
            <a:off x="4092575" y="4097339"/>
            <a:ext cx="965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Shop</a:t>
            </a:r>
          </a:p>
        </p:txBody>
      </p:sp>
      <p:sp>
        <p:nvSpPr>
          <p:cNvPr id="20" name="Oval 19"/>
          <p:cNvSpPr/>
          <p:nvPr/>
        </p:nvSpPr>
        <p:spPr>
          <a:xfrm rot="10800000">
            <a:off x="4130566" y="3023911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 rot="18480000">
            <a:off x="4598989" y="2932114"/>
            <a:ext cx="219075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79" name="TextBox 21"/>
          <p:cNvSpPr txBox="1">
            <a:spLocks noChangeArrowheads="1"/>
          </p:cNvSpPr>
          <p:nvPr/>
        </p:nvSpPr>
        <p:spPr bwMode="auto">
          <a:xfrm>
            <a:off x="3990975" y="3203575"/>
            <a:ext cx="965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Barn</a:t>
            </a:r>
          </a:p>
        </p:txBody>
      </p:sp>
      <p:pic>
        <p:nvPicPr>
          <p:cNvPr id="235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5333" r="59830" b="73758"/>
          <a:stretch>
            <a:fillRect/>
          </a:stretch>
        </p:blipFill>
        <p:spPr bwMode="auto">
          <a:xfrm>
            <a:off x="3857626" y="304801"/>
            <a:ext cx="120967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1" t="6812" r="48489" b="74001"/>
          <a:stretch>
            <a:fillRect/>
          </a:stretch>
        </p:blipFill>
        <p:spPr bwMode="auto">
          <a:xfrm>
            <a:off x="5067301" y="381001"/>
            <a:ext cx="11715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 rot="17340000">
            <a:off x="5265739" y="1693864"/>
            <a:ext cx="257175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 rot="-6660000">
            <a:off x="4727576" y="1692276"/>
            <a:ext cx="274637" cy="1825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84" name="TextBox 33"/>
          <p:cNvSpPr txBox="1">
            <a:spLocks noChangeArrowheads="1"/>
          </p:cNvSpPr>
          <p:nvPr/>
        </p:nvSpPr>
        <p:spPr bwMode="auto">
          <a:xfrm>
            <a:off x="4491038" y="931864"/>
            <a:ext cx="11223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Hotel Luna</a:t>
            </a:r>
          </a:p>
        </p:txBody>
      </p:sp>
      <p:sp>
        <p:nvSpPr>
          <p:cNvPr id="23" name="Oval 22"/>
          <p:cNvSpPr/>
          <p:nvPr/>
        </p:nvSpPr>
        <p:spPr>
          <a:xfrm rot="10800000">
            <a:off x="6019800" y="1414731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88" name="TextBox 23"/>
          <p:cNvSpPr txBox="1">
            <a:spLocks noChangeArrowheads="1"/>
          </p:cNvSpPr>
          <p:nvPr/>
        </p:nvSpPr>
        <p:spPr bwMode="auto">
          <a:xfrm>
            <a:off x="6022976" y="1676400"/>
            <a:ext cx="1216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Large Centrifuge</a:t>
            </a:r>
          </a:p>
        </p:txBody>
      </p:sp>
      <p:sp>
        <p:nvSpPr>
          <p:cNvPr id="35" name="Rectangle 34"/>
          <p:cNvSpPr/>
          <p:nvPr/>
        </p:nvSpPr>
        <p:spPr>
          <a:xfrm rot="17716512">
            <a:off x="6219033" y="2553495"/>
            <a:ext cx="255587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 rot="2520000">
            <a:off x="6042026" y="1444626"/>
            <a:ext cx="201613" cy="182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 rot="19099989">
            <a:off x="6330951" y="3529014"/>
            <a:ext cx="282575" cy="2835275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 rot="20652779">
            <a:off x="7422932" y="5946230"/>
            <a:ext cx="578068" cy="578068"/>
          </a:xfrm>
          <a:prstGeom prst="ellipse">
            <a:avLst/>
          </a:prstGeom>
          <a:gradFill flip="none" rotWithShape="1">
            <a:gsLst>
              <a:gs pos="70000">
                <a:srgbClr val="A4A4A4"/>
              </a:gs>
              <a:gs pos="23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" name="Isosceles Triangle 36"/>
          <p:cNvSpPr/>
          <p:nvPr/>
        </p:nvSpPr>
        <p:spPr>
          <a:xfrm rot="19159928">
            <a:off x="7813676" y="6261101"/>
            <a:ext cx="55563" cy="8731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>
          <a:xfrm rot="2681645" flipV="1">
            <a:off x="7577139" y="6130926"/>
            <a:ext cx="274637" cy="18256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>
          <a:xfrm rot="2615587">
            <a:off x="7526338" y="6191250"/>
            <a:ext cx="355600" cy="115888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 rot="2615587">
            <a:off x="7642225" y="6180139"/>
            <a:ext cx="217488" cy="115887"/>
          </a:xfrm>
          <a:prstGeom prst="rect">
            <a:avLst/>
          </a:prstGeom>
          <a:gradFill flip="none" rotWithShape="1">
            <a:gsLst>
              <a:gs pos="74000">
                <a:schemeClr val="tx1">
                  <a:lumMod val="50000"/>
                  <a:lumOff val="50000"/>
                </a:schemeClr>
              </a:gs>
              <a:gs pos="55000">
                <a:srgbClr val="B0B0B0"/>
              </a:gs>
              <a:gs pos="37000">
                <a:schemeClr val="bg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 rot="2615587">
            <a:off x="7554914" y="6054725"/>
            <a:ext cx="128587" cy="107950"/>
          </a:xfrm>
          <a:prstGeom prst="rect">
            <a:avLst/>
          </a:prstGeom>
          <a:gradFill flip="none" rotWithShape="1">
            <a:gsLst>
              <a:gs pos="74000">
                <a:schemeClr val="tx1">
                  <a:lumMod val="50000"/>
                  <a:lumOff val="50000"/>
                </a:schemeClr>
              </a:gs>
              <a:gs pos="55000">
                <a:srgbClr val="B0B0B0"/>
              </a:gs>
              <a:gs pos="37000">
                <a:schemeClr val="bg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9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images.spaceref.com/news/2013/M175502049RE_luna17_94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t="11382" r="14940" b="16183"/>
          <a:stretch>
            <a:fillRect/>
          </a:stretch>
        </p:blipFill>
        <p:spPr bwMode="auto">
          <a:xfrm>
            <a:off x="1511300" y="0"/>
            <a:ext cx="91567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10800000">
            <a:off x="4981902" y="33081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 rot="10800000">
            <a:off x="5804336" y="26985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19464105">
            <a:off x="5538788" y="3248026"/>
            <a:ext cx="385762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10800000">
            <a:off x="4524702" y="1860333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rot="1920000">
            <a:off x="5634038" y="2733676"/>
            <a:ext cx="247650" cy="182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 rot="-6060000">
            <a:off x="5110164" y="3095626"/>
            <a:ext cx="274637" cy="182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63" name="TextBox 7"/>
          <p:cNvSpPr txBox="1">
            <a:spLocks noChangeArrowheads="1"/>
          </p:cNvSpPr>
          <p:nvPr/>
        </p:nvSpPr>
        <p:spPr bwMode="auto">
          <a:xfrm>
            <a:off x="4784725" y="2286000"/>
            <a:ext cx="685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Farm</a:t>
            </a:r>
          </a:p>
        </p:txBody>
      </p:sp>
      <p:sp>
        <p:nvSpPr>
          <p:cNvPr id="27664" name="TextBox 12"/>
          <p:cNvSpPr txBox="1">
            <a:spLocks noChangeArrowheads="1"/>
          </p:cNvSpPr>
          <p:nvPr/>
        </p:nvSpPr>
        <p:spPr bwMode="auto">
          <a:xfrm>
            <a:off x="4841875" y="3487739"/>
            <a:ext cx="966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UniHab</a:t>
            </a:r>
          </a:p>
        </p:txBody>
      </p:sp>
      <p:sp>
        <p:nvSpPr>
          <p:cNvPr id="27665" name="TextBox 13"/>
          <p:cNvSpPr txBox="1">
            <a:spLocks noChangeArrowheads="1"/>
          </p:cNvSpPr>
          <p:nvPr/>
        </p:nvSpPr>
        <p:spPr bwMode="auto">
          <a:xfrm>
            <a:off x="5664200" y="2882900"/>
            <a:ext cx="965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ILRF</a:t>
            </a:r>
          </a:p>
        </p:txBody>
      </p:sp>
      <p:sp>
        <p:nvSpPr>
          <p:cNvPr id="15" name="Oval 14"/>
          <p:cNvSpPr/>
          <p:nvPr/>
        </p:nvSpPr>
        <p:spPr>
          <a:xfrm rot="10800000">
            <a:off x="4231921" y="39177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 rot="19140000">
            <a:off x="4776788" y="3859214"/>
            <a:ext cx="330200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70" name="TextBox 17"/>
          <p:cNvSpPr txBox="1">
            <a:spLocks noChangeArrowheads="1"/>
          </p:cNvSpPr>
          <p:nvPr/>
        </p:nvSpPr>
        <p:spPr bwMode="auto">
          <a:xfrm>
            <a:off x="4092575" y="4097339"/>
            <a:ext cx="965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Shop</a:t>
            </a:r>
          </a:p>
        </p:txBody>
      </p:sp>
      <p:sp>
        <p:nvSpPr>
          <p:cNvPr id="20" name="Oval 19"/>
          <p:cNvSpPr/>
          <p:nvPr/>
        </p:nvSpPr>
        <p:spPr>
          <a:xfrm rot="10800000">
            <a:off x="4130566" y="3023911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 rot="18480000">
            <a:off x="4598989" y="2932114"/>
            <a:ext cx="219075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75" name="TextBox 21"/>
          <p:cNvSpPr txBox="1">
            <a:spLocks noChangeArrowheads="1"/>
          </p:cNvSpPr>
          <p:nvPr/>
        </p:nvSpPr>
        <p:spPr bwMode="auto">
          <a:xfrm>
            <a:off x="3990975" y="3203575"/>
            <a:ext cx="965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Barn</a:t>
            </a:r>
          </a:p>
        </p:txBody>
      </p:sp>
      <p:pic>
        <p:nvPicPr>
          <p:cNvPr id="276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5333" r="59830" b="73758"/>
          <a:stretch>
            <a:fillRect/>
          </a:stretch>
        </p:blipFill>
        <p:spPr bwMode="auto">
          <a:xfrm>
            <a:off x="3857626" y="304801"/>
            <a:ext cx="120967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1" t="6812" r="48489" b="74001"/>
          <a:stretch>
            <a:fillRect/>
          </a:stretch>
        </p:blipFill>
        <p:spPr bwMode="auto">
          <a:xfrm>
            <a:off x="5067301" y="381001"/>
            <a:ext cx="11715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 rot="17340000">
            <a:off x="5265739" y="1693864"/>
            <a:ext cx="257175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 rot="-6660000">
            <a:off x="4727576" y="1692276"/>
            <a:ext cx="274637" cy="1825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80" name="TextBox 33"/>
          <p:cNvSpPr txBox="1">
            <a:spLocks noChangeArrowheads="1"/>
          </p:cNvSpPr>
          <p:nvPr/>
        </p:nvSpPr>
        <p:spPr bwMode="auto">
          <a:xfrm>
            <a:off x="4491038" y="931864"/>
            <a:ext cx="11223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Hotel Luna</a:t>
            </a:r>
          </a:p>
        </p:txBody>
      </p:sp>
      <p:sp>
        <p:nvSpPr>
          <p:cNvPr id="23" name="Oval 22"/>
          <p:cNvSpPr/>
          <p:nvPr/>
        </p:nvSpPr>
        <p:spPr>
          <a:xfrm rot="10800000">
            <a:off x="6019800" y="1414731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84" name="TextBox 23"/>
          <p:cNvSpPr txBox="1">
            <a:spLocks noChangeArrowheads="1"/>
          </p:cNvSpPr>
          <p:nvPr/>
        </p:nvSpPr>
        <p:spPr bwMode="auto">
          <a:xfrm>
            <a:off x="6022976" y="1676400"/>
            <a:ext cx="1216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Large Centrifuge</a:t>
            </a:r>
          </a:p>
        </p:txBody>
      </p:sp>
      <p:sp>
        <p:nvSpPr>
          <p:cNvPr id="35" name="Rectangle 34"/>
          <p:cNvSpPr/>
          <p:nvPr/>
        </p:nvSpPr>
        <p:spPr>
          <a:xfrm rot="17716512">
            <a:off x="6219033" y="2553495"/>
            <a:ext cx="255587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 rot="2520000">
            <a:off x="6042026" y="1444626"/>
            <a:ext cx="201613" cy="182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Oval 37"/>
          <p:cNvSpPr/>
          <p:nvPr/>
        </p:nvSpPr>
        <p:spPr>
          <a:xfrm rot="10800000">
            <a:off x="2530367" y="714702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 rot="10800000">
            <a:off x="1815664" y="1844566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Oval 39"/>
          <p:cNvSpPr/>
          <p:nvPr/>
        </p:nvSpPr>
        <p:spPr>
          <a:xfrm rot="10800000">
            <a:off x="2727434" y="2803633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 rot="21960000">
            <a:off x="4111625" y="2311400"/>
            <a:ext cx="420688" cy="20478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 rot="10800000">
            <a:off x="2895601" y="1752600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700" name="TextBox 42"/>
          <p:cNvSpPr txBox="1">
            <a:spLocks noChangeArrowheads="1"/>
          </p:cNvSpPr>
          <p:nvPr/>
        </p:nvSpPr>
        <p:spPr bwMode="auto">
          <a:xfrm>
            <a:off x="2895601" y="2105025"/>
            <a:ext cx="1349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Retirement Community</a:t>
            </a:r>
          </a:p>
        </p:txBody>
      </p:sp>
      <p:sp>
        <p:nvSpPr>
          <p:cNvPr id="45" name="Rectangle 44"/>
          <p:cNvSpPr/>
          <p:nvPr/>
        </p:nvSpPr>
        <p:spPr>
          <a:xfrm rot="19099989">
            <a:off x="6330951" y="3529014"/>
            <a:ext cx="282575" cy="2835275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Oval 45"/>
          <p:cNvSpPr/>
          <p:nvPr/>
        </p:nvSpPr>
        <p:spPr>
          <a:xfrm rot="20652779">
            <a:off x="7422932" y="5946230"/>
            <a:ext cx="578068" cy="578068"/>
          </a:xfrm>
          <a:prstGeom prst="ellipse">
            <a:avLst/>
          </a:prstGeom>
          <a:gradFill flip="none" rotWithShape="1">
            <a:gsLst>
              <a:gs pos="70000">
                <a:srgbClr val="A4A4A4"/>
              </a:gs>
              <a:gs pos="23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7" name="Isosceles Triangle 46"/>
          <p:cNvSpPr/>
          <p:nvPr/>
        </p:nvSpPr>
        <p:spPr>
          <a:xfrm rot="19159928">
            <a:off x="7813676" y="6261101"/>
            <a:ext cx="55563" cy="8731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ectangle 47"/>
          <p:cNvSpPr/>
          <p:nvPr/>
        </p:nvSpPr>
        <p:spPr>
          <a:xfrm rot="2681645" flipV="1">
            <a:off x="7577139" y="6130926"/>
            <a:ext cx="274637" cy="18256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Rectangle 48"/>
          <p:cNvSpPr/>
          <p:nvPr/>
        </p:nvSpPr>
        <p:spPr>
          <a:xfrm rot="2615587">
            <a:off x="7526338" y="6191250"/>
            <a:ext cx="355600" cy="115888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Rectangle 49"/>
          <p:cNvSpPr/>
          <p:nvPr/>
        </p:nvSpPr>
        <p:spPr>
          <a:xfrm rot="2615587">
            <a:off x="7642225" y="6180139"/>
            <a:ext cx="217488" cy="115887"/>
          </a:xfrm>
          <a:prstGeom prst="rect">
            <a:avLst/>
          </a:prstGeom>
          <a:gradFill flip="none" rotWithShape="1">
            <a:gsLst>
              <a:gs pos="74000">
                <a:schemeClr val="tx1">
                  <a:lumMod val="50000"/>
                  <a:lumOff val="50000"/>
                </a:schemeClr>
              </a:gs>
              <a:gs pos="55000">
                <a:srgbClr val="B0B0B0"/>
              </a:gs>
              <a:gs pos="37000">
                <a:schemeClr val="bg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Rectangle 50"/>
          <p:cNvSpPr/>
          <p:nvPr/>
        </p:nvSpPr>
        <p:spPr>
          <a:xfrm rot="2615587">
            <a:off x="7554914" y="6054725"/>
            <a:ext cx="128587" cy="107950"/>
          </a:xfrm>
          <a:prstGeom prst="rect">
            <a:avLst/>
          </a:prstGeom>
          <a:gradFill flip="none" rotWithShape="1">
            <a:gsLst>
              <a:gs pos="74000">
                <a:schemeClr val="tx1">
                  <a:lumMod val="50000"/>
                  <a:lumOff val="50000"/>
                </a:schemeClr>
              </a:gs>
              <a:gs pos="55000">
                <a:srgbClr val="B0B0B0"/>
              </a:gs>
              <a:gs pos="37000">
                <a:schemeClr val="bg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8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images.spaceref.com/news/2013/M175502049RE_luna17_94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t="11382" r="14940" b="16183"/>
          <a:stretch>
            <a:fillRect/>
          </a:stretch>
        </p:blipFill>
        <p:spPr bwMode="auto">
          <a:xfrm>
            <a:off x="1511300" y="0"/>
            <a:ext cx="91567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10800000">
            <a:off x="4981902" y="33081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 rot="10800000">
            <a:off x="5804336" y="26985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19464105">
            <a:off x="5538788" y="3248026"/>
            <a:ext cx="385762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10800000">
            <a:off x="4524702" y="1860333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rot="1920000">
            <a:off x="5634038" y="2733676"/>
            <a:ext cx="247650" cy="182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 rot="-6060000">
            <a:off x="5110164" y="3095626"/>
            <a:ext cx="274637" cy="182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83" name="TextBox 7"/>
          <p:cNvSpPr txBox="1">
            <a:spLocks noChangeArrowheads="1"/>
          </p:cNvSpPr>
          <p:nvPr/>
        </p:nvSpPr>
        <p:spPr bwMode="auto">
          <a:xfrm>
            <a:off x="4784725" y="2286000"/>
            <a:ext cx="685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Farm</a:t>
            </a:r>
          </a:p>
        </p:txBody>
      </p:sp>
      <p:sp>
        <p:nvSpPr>
          <p:cNvPr id="32784" name="TextBox 12"/>
          <p:cNvSpPr txBox="1">
            <a:spLocks noChangeArrowheads="1"/>
          </p:cNvSpPr>
          <p:nvPr/>
        </p:nvSpPr>
        <p:spPr bwMode="auto">
          <a:xfrm>
            <a:off x="4841875" y="3487739"/>
            <a:ext cx="966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UniHab</a:t>
            </a:r>
          </a:p>
        </p:txBody>
      </p:sp>
      <p:sp>
        <p:nvSpPr>
          <p:cNvPr id="32785" name="TextBox 13"/>
          <p:cNvSpPr txBox="1">
            <a:spLocks noChangeArrowheads="1"/>
          </p:cNvSpPr>
          <p:nvPr/>
        </p:nvSpPr>
        <p:spPr bwMode="auto">
          <a:xfrm>
            <a:off x="5664200" y="2882900"/>
            <a:ext cx="965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ILRF</a:t>
            </a:r>
          </a:p>
        </p:txBody>
      </p:sp>
      <p:sp>
        <p:nvSpPr>
          <p:cNvPr id="15" name="Oval 14"/>
          <p:cNvSpPr/>
          <p:nvPr/>
        </p:nvSpPr>
        <p:spPr>
          <a:xfrm rot="10800000">
            <a:off x="4231921" y="39177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 rot="19140000">
            <a:off x="4776788" y="3859214"/>
            <a:ext cx="330200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90" name="TextBox 17"/>
          <p:cNvSpPr txBox="1">
            <a:spLocks noChangeArrowheads="1"/>
          </p:cNvSpPr>
          <p:nvPr/>
        </p:nvSpPr>
        <p:spPr bwMode="auto">
          <a:xfrm>
            <a:off x="4092575" y="4097339"/>
            <a:ext cx="965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Shop</a:t>
            </a:r>
          </a:p>
        </p:txBody>
      </p:sp>
      <p:sp>
        <p:nvSpPr>
          <p:cNvPr id="20" name="Oval 19"/>
          <p:cNvSpPr/>
          <p:nvPr/>
        </p:nvSpPr>
        <p:spPr>
          <a:xfrm rot="10800000">
            <a:off x="4130566" y="3023911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 rot="18480000">
            <a:off x="4598989" y="2932114"/>
            <a:ext cx="219075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95" name="TextBox 21"/>
          <p:cNvSpPr txBox="1">
            <a:spLocks noChangeArrowheads="1"/>
          </p:cNvSpPr>
          <p:nvPr/>
        </p:nvSpPr>
        <p:spPr bwMode="auto">
          <a:xfrm>
            <a:off x="3990975" y="3203575"/>
            <a:ext cx="965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Barn</a:t>
            </a:r>
          </a:p>
        </p:txBody>
      </p:sp>
      <p:pic>
        <p:nvPicPr>
          <p:cNvPr id="3279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5333" r="59830" b="73758"/>
          <a:stretch>
            <a:fillRect/>
          </a:stretch>
        </p:blipFill>
        <p:spPr bwMode="auto">
          <a:xfrm>
            <a:off x="3857626" y="304801"/>
            <a:ext cx="120967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1" t="6812" r="48489" b="74001"/>
          <a:stretch>
            <a:fillRect/>
          </a:stretch>
        </p:blipFill>
        <p:spPr bwMode="auto">
          <a:xfrm>
            <a:off x="5067301" y="381001"/>
            <a:ext cx="11715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 rot="17340000">
            <a:off x="5265739" y="1693864"/>
            <a:ext cx="257175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 rot="-6660000">
            <a:off x="4727576" y="1692276"/>
            <a:ext cx="274637" cy="1825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800" name="TextBox 33"/>
          <p:cNvSpPr txBox="1">
            <a:spLocks noChangeArrowheads="1"/>
          </p:cNvSpPr>
          <p:nvPr/>
        </p:nvSpPr>
        <p:spPr bwMode="auto">
          <a:xfrm>
            <a:off x="4491038" y="931864"/>
            <a:ext cx="11223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Hotel Luna</a:t>
            </a:r>
          </a:p>
        </p:txBody>
      </p:sp>
      <p:sp>
        <p:nvSpPr>
          <p:cNvPr id="23" name="Oval 22"/>
          <p:cNvSpPr/>
          <p:nvPr/>
        </p:nvSpPr>
        <p:spPr>
          <a:xfrm rot="10800000">
            <a:off x="6019800" y="1414731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804" name="TextBox 23"/>
          <p:cNvSpPr txBox="1">
            <a:spLocks noChangeArrowheads="1"/>
          </p:cNvSpPr>
          <p:nvPr/>
        </p:nvSpPr>
        <p:spPr bwMode="auto">
          <a:xfrm>
            <a:off x="6022976" y="1676400"/>
            <a:ext cx="1216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Large Centrifuge</a:t>
            </a:r>
          </a:p>
        </p:txBody>
      </p:sp>
      <p:sp>
        <p:nvSpPr>
          <p:cNvPr id="35" name="Rectangle 34"/>
          <p:cNvSpPr/>
          <p:nvPr/>
        </p:nvSpPr>
        <p:spPr>
          <a:xfrm rot="17716512">
            <a:off x="6219033" y="2553495"/>
            <a:ext cx="255587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 rot="2520000">
            <a:off x="6042026" y="1444626"/>
            <a:ext cx="201613" cy="182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Oval 37"/>
          <p:cNvSpPr/>
          <p:nvPr/>
        </p:nvSpPr>
        <p:spPr>
          <a:xfrm rot="10800000">
            <a:off x="2530367" y="714702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 rot="10800000">
            <a:off x="1815664" y="1844566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Oval 39"/>
          <p:cNvSpPr/>
          <p:nvPr/>
        </p:nvSpPr>
        <p:spPr>
          <a:xfrm rot="10800000">
            <a:off x="2727434" y="2803633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 rot="21960000">
            <a:off x="4111625" y="2311400"/>
            <a:ext cx="420688" cy="20478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81201" y="4148138"/>
            <a:ext cx="2085975" cy="1871662"/>
          </a:xfrm>
          <a:prstGeom prst="rect">
            <a:avLst/>
          </a:prstGeom>
          <a:gradFill flip="none" rotWithShape="1">
            <a:gsLst>
              <a:gs pos="13000">
                <a:schemeClr val="bg1">
                  <a:lumMod val="75000"/>
                </a:schemeClr>
              </a:gs>
              <a:gs pos="78000">
                <a:srgbClr val="D8D8D8"/>
              </a:gs>
              <a:gs pos="98000">
                <a:schemeClr val="tx1">
                  <a:lumMod val="65000"/>
                  <a:lumOff val="35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 rot="-5400000">
            <a:off x="3157538" y="4059238"/>
            <a:ext cx="328612" cy="1825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/>
          <p:cNvSpPr/>
          <p:nvPr/>
        </p:nvSpPr>
        <p:spPr>
          <a:xfrm rot="2700000">
            <a:off x="5323682" y="5095082"/>
            <a:ext cx="511175" cy="1825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938588" y="4267201"/>
            <a:ext cx="328612" cy="182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821" name="TextBox 44"/>
          <p:cNvSpPr txBox="1">
            <a:spLocks noChangeArrowheads="1"/>
          </p:cNvSpPr>
          <p:nvPr/>
        </p:nvSpPr>
        <p:spPr bwMode="auto">
          <a:xfrm>
            <a:off x="2397126" y="4648201"/>
            <a:ext cx="1349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More</a:t>
            </a:r>
            <a:br>
              <a:rPr lang="en-US" altLang="en-US" sz="1600" b="1"/>
            </a:br>
            <a:r>
              <a:rPr lang="en-US" altLang="en-US" sz="1600" b="1"/>
              <a:t>Retirement Community</a:t>
            </a:r>
          </a:p>
        </p:txBody>
      </p:sp>
      <p:sp>
        <p:nvSpPr>
          <p:cNvPr id="37" name="Oval 36"/>
          <p:cNvSpPr/>
          <p:nvPr/>
        </p:nvSpPr>
        <p:spPr>
          <a:xfrm rot="10800000">
            <a:off x="2895601" y="1752600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825" name="TextBox 45"/>
          <p:cNvSpPr txBox="1">
            <a:spLocks noChangeArrowheads="1"/>
          </p:cNvSpPr>
          <p:nvPr/>
        </p:nvSpPr>
        <p:spPr bwMode="auto">
          <a:xfrm>
            <a:off x="2895601" y="2105025"/>
            <a:ext cx="1349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Retirement Community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238625" y="4724401"/>
            <a:ext cx="1231900" cy="646113"/>
          </a:xfrm>
          <a:prstGeom prst="rect">
            <a:avLst/>
          </a:prstGeom>
          <a:gradFill flip="none" rotWithShape="1">
            <a:gsLst>
              <a:gs pos="13000">
                <a:schemeClr val="bg1">
                  <a:lumMod val="85000"/>
                </a:schemeClr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267201" y="5486401"/>
            <a:ext cx="1203325" cy="646113"/>
          </a:xfrm>
          <a:prstGeom prst="rect">
            <a:avLst/>
          </a:prstGeom>
          <a:gradFill flip="none" rotWithShape="1">
            <a:gsLst>
              <a:gs pos="13000">
                <a:schemeClr val="bg1">
                  <a:lumMod val="85000"/>
                </a:schemeClr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828" name="TextBox 48"/>
          <p:cNvSpPr txBox="1">
            <a:spLocks noChangeArrowheads="1"/>
          </p:cNvSpPr>
          <p:nvPr/>
        </p:nvSpPr>
        <p:spPr bwMode="auto">
          <a:xfrm>
            <a:off x="4168776" y="4740275"/>
            <a:ext cx="1349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Fitness Center</a:t>
            </a:r>
          </a:p>
        </p:txBody>
      </p:sp>
      <p:sp>
        <p:nvSpPr>
          <p:cNvPr id="32829" name="TextBox 49"/>
          <p:cNvSpPr txBox="1">
            <a:spLocks noChangeArrowheads="1"/>
          </p:cNvSpPr>
          <p:nvPr/>
        </p:nvSpPr>
        <p:spPr bwMode="auto">
          <a:xfrm>
            <a:off x="4191001" y="5618164"/>
            <a:ext cx="1349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Store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478714" y="1411288"/>
            <a:ext cx="1436687" cy="1408112"/>
          </a:xfrm>
          <a:prstGeom prst="rect">
            <a:avLst/>
          </a:prstGeom>
          <a:gradFill flip="none" rotWithShape="1">
            <a:gsLst>
              <a:gs pos="13000">
                <a:srgbClr val="C0C0C0"/>
              </a:gs>
              <a:gs pos="78000">
                <a:schemeClr val="bg1">
                  <a:lumMod val="85000"/>
                </a:schemeClr>
              </a:gs>
              <a:gs pos="98000">
                <a:schemeClr val="tx1">
                  <a:lumMod val="65000"/>
                  <a:lumOff val="35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831" name="TextBox 51"/>
          <p:cNvSpPr txBox="1">
            <a:spLocks noChangeArrowheads="1"/>
          </p:cNvSpPr>
          <p:nvPr/>
        </p:nvSpPr>
        <p:spPr bwMode="auto">
          <a:xfrm>
            <a:off x="7543801" y="1852614"/>
            <a:ext cx="13493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Indoor Golf Course</a:t>
            </a:r>
          </a:p>
        </p:txBody>
      </p:sp>
      <p:sp>
        <p:nvSpPr>
          <p:cNvPr id="54" name="Rectangle 53"/>
          <p:cNvSpPr/>
          <p:nvPr/>
        </p:nvSpPr>
        <p:spPr>
          <a:xfrm rot="19099989">
            <a:off x="6330951" y="3529014"/>
            <a:ext cx="282575" cy="2835275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922713" y="4953001"/>
            <a:ext cx="328612" cy="182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938588" y="5715001"/>
            <a:ext cx="328612" cy="182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215188" y="1951038"/>
            <a:ext cx="328612" cy="1825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638800" y="5346701"/>
            <a:ext cx="992188" cy="1408113"/>
          </a:xfrm>
          <a:prstGeom prst="rect">
            <a:avLst/>
          </a:prstGeom>
          <a:gradFill flip="none" rotWithShape="1">
            <a:gsLst>
              <a:gs pos="13000">
                <a:srgbClr val="C0C0C0"/>
              </a:gs>
              <a:gs pos="78000">
                <a:schemeClr val="bg1">
                  <a:lumMod val="85000"/>
                </a:schemeClr>
              </a:gs>
              <a:gs pos="98000">
                <a:schemeClr val="tx1">
                  <a:lumMod val="65000"/>
                  <a:lumOff val="35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837" name="TextBox 63"/>
          <p:cNvSpPr txBox="1">
            <a:spLocks noChangeArrowheads="1"/>
          </p:cNvSpPr>
          <p:nvPr/>
        </p:nvSpPr>
        <p:spPr bwMode="auto">
          <a:xfrm>
            <a:off x="5614988" y="5815014"/>
            <a:ext cx="10906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Swimming Pool</a:t>
            </a:r>
          </a:p>
        </p:txBody>
      </p:sp>
      <p:sp>
        <p:nvSpPr>
          <p:cNvPr id="59" name="Oval 58"/>
          <p:cNvSpPr/>
          <p:nvPr/>
        </p:nvSpPr>
        <p:spPr>
          <a:xfrm rot="20652779">
            <a:off x="7422932" y="5946230"/>
            <a:ext cx="578068" cy="578068"/>
          </a:xfrm>
          <a:prstGeom prst="ellipse">
            <a:avLst/>
          </a:prstGeom>
          <a:gradFill flip="none" rotWithShape="1">
            <a:gsLst>
              <a:gs pos="70000">
                <a:srgbClr val="A4A4A4"/>
              </a:gs>
              <a:gs pos="23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0" name="Isosceles Triangle 59"/>
          <p:cNvSpPr/>
          <p:nvPr/>
        </p:nvSpPr>
        <p:spPr>
          <a:xfrm rot="19159928">
            <a:off x="7813676" y="6261101"/>
            <a:ext cx="55563" cy="8731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Rectangle 60"/>
          <p:cNvSpPr/>
          <p:nvPr/>
        </p:nvSpPr>
        <p:spPr>
          <a:xfrm rot="2681645" flipV="1">
            <a:off x="7577139" y="6130926"/>
            <a:ext cx="274637" cy="18256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Rectangle 61"/>
          <p:cNvSpPr/>
          <p:nvPr/>
        </p:nvSpPr>
        <p:spPr>
          <a:xfrm rot="2615587">
            <a:off x="7526338" y="6191250"/>
            <a:ext cx="355600" cy="115888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Rectangle 63"/>
          <p:cNvSpPr/>
          <p:nvPr/>
        </p:nvSpPr>
        <p:spPr>
          <a:xfrm rot="2615587">
            <a:off x="7642225" y="6180139"/>
            <a:ext cx="217488" cy="115887"/>
          </a:xfrm>
          <a:prstGeom prst="rect">
            <a:avLst/>
          </a:prstGeom>
          <a:gradFill flip="none" rotWithShape="1">
            <a:gsLst>
              <a:gs pos="74000">
                <a:schemeClr val="tx1">
                  <a:lumMod val="50000"/>
                  <a:lumOff val="50000"/>
                </a:schemeClr>
              </a:gs>
              <a:gs pos="55000">
                <a:srgbClr val="B0B0B0"/>
              </a:gs>
              <a:gs pos="37000">
                <a:schemeClr val="bg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ectangle 65"/>
          <p:cNvSpPr/>
          <p:nvPr/>
        </p:nvSpPr>
        <p:spPr>
          <a:xfrm rot="2615587">
            <a:off x="7554914" y="6054725"/>
            <a:ext cx="128587" cy="107950"/>
          </a:xfrm>
          <a:prstGeom prst="rect">
            <a:avLst/>
          </a:prstGeom>
          <a:gradFill flip="none" rotWithShape="1">
            <a:gsLst>
              <a:gs pos="74000">
                <a:schemeClr val="tx1">
                  <a:lumMod val="50000"/>
                  <a:lumOff val="50000"/>
                </a:schemeClr>
              </a:gs>
              <a:gs pos="55000">
                <a:srgbClr val="B0B0B0"/>
              </a:gs>
              <a:gs pos="37000">
                <a:schemeClr val="bg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0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images.spaceref.com/news/2013/M175502049RE_luna17_94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t="11382" r="14940" b="16183"/>
          <a:stretch>
            <a:fillRect/>
          </a:stretch>
        </p:blipFill>
        <p:spPr bwMode="auto">
          <a:xfrm>
            <a:off x="1511300" y="0"/>
            <a:ext cx="91567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10800000">
            <a:off x="4981902" y="33081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 rot="10800000">
            <a:off x="5804336" y="26985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19464105">
            <a:off x="5538788" y="3248026"/>
            <a:ext cx="385762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10800000">
            <a:off x="4524702" y="1860333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rot="1920000">
            <a:off x="5634038" y="2733676"/>
            <a:ext cx="247650" cy="182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 rot="-6060000">
            <a:off x="5110164" y="3095626"/>
            <a:ext cx="274637" cy="182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31" name="TextBox 7"/>
          <p:cNvSpPr txBox="1">
            <a:spLocks noChangeArrowheads="1"/>
          </p:cNvSpPr>
          <p:nvPr/>
        </p:nvSpPr>
        <p:spPr bwMode="auto">
          <a:xfrm>
            <a:off x="4784725" y="2286000"/>
            <a:ext cx="685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Farm</a:t>
            </a:r>
          </a:p>
        </p:txBody>
      </p:sp>
      <p:sp>
        <p:nvSpPr>
          <p:cNvPr id="34832" name="TextBox 12"/>
          <p:cNvSpPr txBox="1">
            <a:spLocks noChangeArrowheads="1"/>
          </p:cNvSpPr>
          <p:nvPr/>
        </p:nvSpPr>
        <p:spPr bwMode="auto">
          <a:xfrm>
            <a:off x="4841875" y="3487739"/>
            <a:ext cx="966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UniHab</a:t>
            </a:r>
          </a:p>
        </p:txBody>
      </p:sp>
      <p:sp>
        <p:nvSpPr>
          <p:cNvPr id="34833" name="TextBox 13"/>
          <p:cNvSpPr txBox="1">
            <a:spLocks noChangeArrowheads="1"/>
          </p:cNvSpPr>
          <p:nvPr/>
        </p:nvSpPr>
        <p:spPr bwMode="auto">
          <a:xfrm>
            <a:off x="5664200" y="2882900"/>
            <a:ext cx="965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ILRF</a:t>
            </a:r>
          </a:p>
        </p:txBody>
      </p:sp>
      <p:sp>
        <p:nvSpPr>
          <p:cNvPr id="15" name="Oval 14"/>
          <p:cNvSpPr/>
          <p:nvPr/>
        </p:nvSpPr>
        <p:spPr>
          <a:xfrm rot="10800000">
            <a:off x="4231921" y="39177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 rot="19140000">
            <a:off x="4776788" y="3859214"/>
            <a:ext cx="330200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38" name="TextBox 17"/>
          <p:cNvSpPr txBox="1">
            <a:spLocks noChangeArrowheads="1"/>
          </p:cNvSpPr>
          <p:nvPr/>
        </p:nvSpPr>
        <p:spPr bwMode="auto">
          <a:xfrm>
            <a:off x="4092575" y="4097339"/>
            <a:ext cx="965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Shop</a:t>
            </a:r>
          </a:p>
        </p:txBody>
      </p:sp>
      <p:sp>
        <p:nvSpPr>
          <p:cNvPr id="20" name="Oval 19"/>
          <p:cNvSpPr/>
          <p:nvPr/>
        </p:nvSpPr>
        <p:spPr>
          <a:xfrm rot="10800000">
            <a:off x="4130566" y="3023911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 rot="18480000">
            <a:off x="4598989" y="2932114"/>
            <a:ext cx="219075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43" name="TextBox 21"/>
          <p:cNvSpPr txBox="1">
            <a:spLocks noChangeArrowheads="1"/>
          </p:cNvSpPr>
          <p:nvPr/>
        </p:nvSpPr>
        <p:spPr bwMode="auto">
          <a:xfrm>
            <a:off x="3990975" y="3203575"/>
            <a:ext cx="965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Barn</a:t>
            </a:r>
          </a:p>
        </p:txBody>
      </p:sp>
      <p:pic>
        <p:nvPicPr>
          <p:cNvPr id="348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5333" r="59830" b="73758"/>
          <a:stretch>
            <a:fillRect/>
          </a:stretch>
        </p:blipFill>
        <p:spPr bwMode="auto">
          <a:xfrm>
            <a:off x="3857626" y="304801"/>
            <a:ext cx="120967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1" t="6812" r="48489" b="74001"/>
          <a:stretch>
            <a:fillRect/>
          </a:stretch>
        </p:blipFill>
        <p:spPr bwMode="auto">
          <a:xfrm>
            <a:off x="5067301" y="381001"/>
            <a:ext cx="11715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 rot="17340000">
            <a:off x="5265739" y="1693864"/>
            <a:ext cx="257175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 rot="-6660000">
            <a:off x="4727576" y="1692276"/>
            <a:ext cx="274637" cy="1825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48" name="TextBox 33"/>
          <p:cNvSpPr txBox="1">
            <a:spLocks noChangeArrowheads="1"/>
          </p:cNvSpPr>
          <p:nvPr/>
        </p:nvSpPr>
        <p:spPr bwMode="auto">
          <a:xfrm>
            <a:off x="4491038" y="931864"/>
            <a:ext cx="11223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Hotel Luna</a:t>
            </a:r>
          </a:p>
        </p:txBody>
      </p:sp>
      <p:sp>
        <p:nvSpPr>
          <p:cNvPr id="23" name="Oval 22"/>
          <p:cNvSpPr/>
          <p:nvPr/>
        </p:nvSpPr>
        <p:spPr>
          <a:xfrm rot="10800000">
            <a:off x="6019800" y="1414731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52" name="TextBox 23"/>
          <p:cNvSpPr txBox="1">
            <a:spLocks noChangeArrowheads="1"/>
          </p:cNvSpPr>
          <p:nvPr/>
        </p:nvSpPr>
        <p:spPr bwMode="auto">
          <a:xfrm>
            <a:off x="6022976" y="1676400"/>
            <a:ext cx="1216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Large Centrifuge</a:t>
            </a:r>
          </a:p>
        </p:txBody>
      </p:sp>
      <p:sp>
        <p:nvSpPr>
          <p:cNvPr id="35" name="Rectangle 34"/>
          <p:cNvSpPr/>
          <p:nvPr/>
        </p:nvSpPr>
        <p:spPr>
          <a:xfrm rot="17716512">
            <a:off x="6219033" y="2553495"/>
            <a:ext cx="255587" cy="206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 rot="2520000">
            <a:off x="6042026" y="1444626"/>
            <a:ext cx="201613" cy="182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Oval 37"/>
          <p:cNvSpPr/>
          <p:nvPr/>
        </p:nvSpPr>
        <p:spPr>
          <a:xfrm rot="10800000">
            <a:off x="2530367" y="714702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 rot="10800000">
            <a:off x="1815664" y="1844566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Oval 39"/>
          <p:cNvSpPr/>
          <p:nvPr/>
        </p:nvSpPr>
        <p:spPr>
          <a:xfrm rot="10800000">
            <a:off x="2727434" y="2803633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 rot="21960000">
            <a:off x="4111625" y="2311400"/>
            <a:ext cx="420688" cy="20478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81201" y="4148138"/>
            <a:ext cx="2085975" cy="1871662"/>
          </a:xfrm>
          <a:prstGeom prst="rect">
            <a:avLst/>
          </a:prstGeom>
          <a:gradFill flip="none" rotWithShape="1">
            <a:gsLst>
              <a:gs pos="13000">
                <a:schemeClr val="bg1">
                  <a:lumMod val="75000"/>
                </a:schemeClr>
              </a:gs>
              <a:gs pos="78000">
                <a:srgbClr val="D8D8D8"/>
              </a:gs>
              <a:gs pos="98000">
                <a:schemeClr val="tx1">
                  <a:lumMod val="65000"/>
                  <a:lumOff val="35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 rot="-5400000">
            <a:off x="3157538" y="4059238"/>
            <a:ext cx="328612" cy="1825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/>
          <p:cNvSpPr/>
          <p:nvPr/>
        </p:nvSpPr>
        <p:spPr>
          <a:xfrm rot="2700000">
            <a:off x="5323682" y="5095082"/>
            <a:ext cx="511175" cy="1825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938588" y="4267201"/>
            <a:ext cx="328612" cy="182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69" name="TextBox 44"/>
          <p:cNvSpPr txBox="1">
            <a:spLocks noChangeArrowheads="1"/>
          </p:cNvSpPr>
          <p:nvPr/>
        </p:nvSpPr>
        <p:spPr bwMode="auto">
          <a:xfrm>
            <a:off x="2397126" y="4648201"/>
            <a:ext cx="1349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More</a:t>
            </a:r>
            <a:br>
              <a:rPr lang="en-US" altLang="en-US" sz="1600" b="1"/>
            </a:br>
            <a:r>
              <a:rPr lang="en-US" altLang="en-US" sz="1600" b="1"/>
              <a:t>Retirement Community</a:t>
            </a:r>
          </a:p>
        </p:txBody>
      </p:sp>
      <p:sp>
        <p:nvSpPr>
          <p:cNvPr id="37" name="Oval 36"/>
          <p:cNvSpPr/>
          <p:nvPr/>
        </p:nvSpPr>
        <p:spPr>
          <a:xfrm rot="10800000">
            <a:off x="2895601" y="1752600"/>
            <a:ext cx="1219200" cy="121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73" name="TextBox 45"/>
          <p:cNvSpPr txBox="1">
            <a:spLocks noChangeArrowheads="1"/>
          </p:cNvSpPr>
          <p:nvPr/>
        </p:nvSpPr>
        <p:spPr bwMode="auto">
          <a:xfrm>
            <a:off x="2895601" y="2105025"/>
            <a:ext cx="1349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Retirement Community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238625" y="4724401"/>
            <a:ext cx="1231900" cy="646113"/>
          </a:xfrm>
          <a:prstGeom prst="rect">
            <a:avLst/>
          </a:prstGeom>
          <a:gradFill flip="none" rotWithShape="1">
            <a:gsLst>
              <a:gs pos="13000">
                <a:schemeClr val="bg1">
                  <a:lumMod val="85000"/>
                </a:schemeClr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267201" y="5486401"/>
            <a:ext cx="1203325" cy="646113"/>
          </a:xfrm>
          <a:prstGeom prst="rect">
            <a:avLst/>
          </a:prstGeom>
          <a:gradFill flip="none" rotWithShape="1">
            <a:gsLst>
              <a:gs pos="13000">
                <a:schemeClr val="bg1">
                  <a:lumMod val="85000"/>
                </a:schemeClr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76" name="TextBox 48"/>
          <p:cNvSpPr txBox="1">
            <a:spLocks noChangeArrowheads="1"/>
          </p:cNvSpPr>
          <p:nvPr/>
        </p:nvSpPr>
        <p:spPr bwMode="auto">
          <a:xfrm>
            <a:off x="4168776" y="4740275"/>
            <a:ext cx="1349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Fitness Center</a:t>
            </a:r>
          </a:p>
        </p:txBody>
      </p:sp>
      <p:sp>
        <p:nvSpPr>
          <p:cNvPr id="34877" name="TextBox 49"/>
          <p:cNvSpPr txBox="1">
            <a:spLocks noChangeArrowheads="1"/>
          </p:cNvSpPr>
          <p:nvPr/>
        </p:nvSpPr>
        <p:spPr bwMode="auto">
          <a:xfrm>
            <a:off x="4191001" y="5618164"/>
            <a:ext cx="1349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Store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478714" y="1411288"/>
            <a:ext cx="1436687" cy="1408112"/>
          </a:xfrm>
          <a:prstGeom prst="rect">
            <a:avLst/>
          </a:prstGeom>
          <a:gradFill flip="none" rotWithShape="1">
            <a:gsLst>
              <a:gs pos="13000">
                <a:srgbClr val="C0C0C0"/>
              </a:gs>
              <a:gs pos="78000">
                <a:schemeClr val="bg1">
                  <a:lumMod val="85000"/>
                </a:schemeClr>
              </a:gs>
              <a:gs pos="98000">
                <a:schemeClr val="tx1">
                  <a:lumMod val="65000"/>
                  <a:lumOff val="35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79" name="TextBox 51"/>
          <p:cNvSpPr txBox="1">
            <a:spLocks noChangeArrowheads="1"/>
          </p:cNvSpPr>
          <p:nvPr/>
        </p:nvSpPr>
        <p:spPr bwMode="auto">
          <a:xfrm>
            <a:off x="7543801" y="1852614"/>
            <a:ext cx="13493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Indoor Golf Course</a:t>
            </a:r>
          </a:p>
        </p:txBody>
      </p:sp>
      <p:sp>
        <p:nvSpPr>
          <p:cNvPr id="54" name="Rectangle 53"/>
          <p:cNvSpPr/>
          <p:nvPr/>
        </p:nvSpPr>
        <p:spPr>
          <a:xfrm rot="19099989">
            <a:off x="6330951" y="3529014"/>
            <a:ext cx="282575" cy="2835275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922713" y="4953001"/>
            <a:ext cx="328612" cy="182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938588" y="5715001"/>
            <a:ext cx="328612" cy="182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215188" y="1951038"/>
            <a:ext cx="328612" cy="1825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478714" y="2981326"/>
            <a:ext cx="2808287" cy="1971675"/>
          </a:xfrm>
          <a:prstGeom prst="rect">
            <a:avLst/>
          </a:prstGeom>
          <a:gradFill flip="none" rotWithShape="1">
            <a:gsLst>
              <a:gs pos="13000">
                <a:schemeClr val="bg1">
                  <a:lumMod val="75000"/>
                </a:schemeClr>
              </a:gs>
              <a:gs pos="78000">
                <a:srgbClr val="D8D8D8"/>
              </a:gs>
              <a:gs pos="98000">
                <a:schemeClr val="tx1">
                  <a:lumMod val="65000"/>
                  <a:lumOff val="35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85" name="TextBox 59"/>
          <p:cNvSpPr txBox="1">
            <a:spLocks noChangeArrowheads="1"/>
          </p:cNvSpPr>
          <p:nvPr/>
        </p:nvSpPr>
        <p:spPr bwMode="auto">
          <a:xfrm>
            <a:off x="8229601" y="3513138"/>
            <a:ext cx="1349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Regular Community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850314" y="5194301"/>
            <a:ext cx="1436687" cy="1408113"/>
          </a:xfrm>
          <a:prstGeom prst="rect">
            <a:avLst/>
          </a:prstGeom>
          <a:gradFill flip="none" rotWithShape="1">
            <a:gsLst>
              <a:gs pos="13000">
                <a:srgbClr val="C0C0C0"/>
              </a:gs>
              <a:gs pos="78000">
                <a:schemeClr val="bg1">
                  <a:lumMod val="85000"/>
                </a:schemeClr>
              </a:gs>
              <a:gs pos="98000">
                <a:schemeClr val="tx1">
                  <a:lumMod val="65000"/>
                  <a:lumOff val="35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87" name="TextBox 61"/>
          <p:cNvSpPr txBox="1">
            <a:spLocks noChangeArrowheads="1"/>
          </p:cNvSpPr>
          <p:nvPr/>
        </p:nvSpPr>
        <p:spPr bwMode="auto">
          <a:xfrm>
            <a:off x="8915401" y="5757864"/>
            <a:ext cx="1349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School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638800" y="5346701"/>
            <a:ext cx="992188" cy="1408113"/>
          </a:xfrm>
          <a:prstGeom prst="rect">
            <a:avLst/>
          </a:prstGeom>
          <a:gradFill flip="none" rotWithShape="1">
            <a:gsLst>
              <a:gs pos="13000">
                <a:srgbClr val="C0C0C0"/>
              </a:gs>
              <a:gs pos="78000">
                <a:schemeClr val="bg1">
                  <a:lumMod val="85000"/>
                </a:schemeClr>
              </a:gs>
              <a:gs pos="98000">
                <a:schemeClr val="tx1">
                  <a:lumMod val="65000"/>
                  <a:lumOff val="35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89" name="TextBox 63"/>
          <p:cNvSpPr txBox="1">
            <a:spLocks noChangeArrowheads="1"/>
          </p:cNvSpPr>
          <p:nvPr/>
        </p:nvSpPr>
        <p:spPr bwMode="auto">
          <a:xfrm>
            <a:off x="5614988" y="5815014"/>
            <a:ext cx="10906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Swimming Pool</a:t>
            </a:r>
          </a:p>
        </p:txBody>
      </p:sp>
      <p:sp>
        <p:nvSpPr>
          <p:cNvPr id="66" name="Rectangle 65"/>
          <p:cNvSpPr/>
          <p:nvPr/>
        </p:nvSpPr>
        <p:spPr>
          <a:xfrm rot="-5400000">
            <a:off x="8065294" y="2823369"/>
            <a:ext cx="328612" cy="1841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/>
          <p:cNvSpPr/>
          <p:nvPr/>
        </p:nvSpPr>
        <p:spPr>
          <a:xfrm rot="-5400000">
            <a:off x="9426576" y="4992688"/>
            <a:ext cx="328612" cy="1825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63"/>
          <p:cNvSpPr/>
          <p:nvPr/>
        </p:nvSpPr>
        <p:spPr>
          <a:xfrm rot="20652779">
            <a:off x="7422932" y="5946230"/>
            <a:ext cx="578068" cy="578068"/>
          </a:xfrm>
          <a:prstGeom prst="ellipse">
            <a:avLst/>
          </a:prstGeom>
          <a:gradFill flip="none" rotWithShape="1">
            <a:gsLst>
              <a:gs pos="70000">
                <a:srgbClr val="A4A4A4"/>
              </a:gs>
              <a:gs pos="23000">
                <a:schemeClr val="bg1">
                  <a:lumMod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8" name="Isosceles Triangle 67"/>
          <p:cNvSpPr/>
          <p:nvPr/>
        </p:nvSpPr>
        <p:spPr>
          <a:xfrm rot="19159928">
            <a:off x="7813676" y="6261101"/>
            <a:ext cx="55563" cy="8731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" name="Rectangle 68"/>
          <p:cNvSpPr/>
          <p:nvPr/>
        </p:nvSpPr>
        <p:spPr>
          <a:xfrm rot="2681645" flipV="1">
            <a:off x="7577139" y="6130926"/>
            <a:ext cx="274637" cy="18256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>
          <a:xfrm rot="2615587">
            <a:off x="7526338" y="6191250"/>
            <a:ext cx="355600" cy="115888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 rot="2615587">
            <a:off x="7642225" y="6180139"/>
            <a:ext cx="217488" cy="115887"/>
          </a:xfrm>
          <a:prstGeom prst="rect">
            <a:avLst/>
          </a:prstGeom>
          <a:gradFill flip="none" rotWithShape="1">
            <a:gsLst>
              <a:gs pos="74000">
                <a:schemeClr val="tx1">
                  <a:lumMod val="50000"/>
                  <a:lumOff val="50000"/>
                </a:schemeClr>
              </a:gs>
              <a:gs pos="55000">
                <a:srgbClr val="B0B0B0"/>
              </a:gs>
              <a:gs pos="37000">
                <a:schemeClr val="bg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Rectangle 71"/>
          <p:cNvSpPr/>
          <p:nvPr/>
        </p:nvSpPr>
        <p:spPr>
          <a:xfrm rot="2615587">
            <a:off x="7554914" y="6054725"/>
            <a:ext cx="128587" cy="107950"/>
          </a:xfrm>
          <a:prstGeom prst="rect">
            <a:avLst/>
          </a:prstGeom>
          <a:gradFill flip="none" rotWithShape="1">
            <a:gsLst>
              <a:gs pos="74000">
                <a:schemeClr val="tx1">
                  <a:lumMod val="50000"/>
                  <a:lumOff val="50000"/>
                </a:schemeClr>
              </a:gs>
              <a:gs pos="55000">
                <a:srgbClr val="B0B0B0"/>
              </a:gs>
              <a:gs pos="37000">
                <a:schemeClr val="bg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2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378119" y="2011792"/>
            <a:ext cx="6652620" cy="4166768"/>
            <a:chOff x="5378119" y="2011792"/>
            <a:chExt cx="6652620" cy="41667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13662"/>
            <a:stretch/>
          </p:blipFill>
          <p:spPr>
            <a:xfrm>
              <a:off x="5378119" y="2011792"/>
              <a:ext cx="6395530" cy="4166768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39" name="Rounded Rectangle 38"/>
            <p:cNvSpPr/>
            <p:nvPr/>
          </p:nvSpPr>
          <p:spPr>
            <a:xfrm rot="19568210">
              <a:off x="7900162" y="5169227"/>
              <a:ext cx="965723" cy="477715"/>
            </a:xfrm>
            <a:prstGeom prst="roundRect">
              <a:avLst>
                <a:gd name="adj" fmla="val 44062"/>
              </a:avLst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D1C24"/>
                </a:clrFrom>
                <a:clrTo>
                  <a:srgbClr val="ED1C2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10810" y="4883492"/>
              <a:ext cx="839141" cy="856502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8069162" y="2191140"/>
              <a:ext cx="1737477" cy="846772"/>
              <a:chOff x="1163638" y="1362075"/>
              <a:chExt cx="9856787" cy="4803775"/>
            </a:xfrm>
          </p:grpSpPr>
          <p:sp>
            <p:nvSpPr>
              <p:cNvPr id="184" name="Rectangle 3"/>
              <p:cNvSpPr>
                <a:spLocks noChangeArrowheads="1"/>
              </p:cNvSpPr>
              <p:nvPr/>
            </p:nvSpPr>
            <p:spPr bwMode="auto">
              <a:xfrm>
                <a:off x="1447800" y="54102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" name="Rectangle 4"/>
              <p:cNvSpPr>
                <a:spLocks noChangeArrowheads="1"/>
              </p:cNvSpPr>
              <p:nvPr/>
            </p:nvSpPr>
            <p:spPr bwMode="auto">
              <a:xfrm>
                <a:off x="1163638" y="6089650"/>
                <a:ext cx="6096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6" name="Rectangle 8"/>
              <p:cNvSpPr>
                <a:spLocks noChangeArrowheads="1"/>
              </p:cNvSpPr>
              <p:nvPr/>
            </p:nvSpPr>
            <p:spPr bwMode="auto">
              <a:xfrm>
                <a:off x="1295400" y="5867400"/>
                <a:ext cx="304800" cy="1524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7" name="Rectangle 9"/>
              <p:cNvSpPr>
                <a:spLocks noChangeArrowheads="1"/>
              </p:cNvSpPr>
              <p:nvPr/>
            </p:nvSpPr>
            <p:spPr bwMode="auto">
              <a:xfrm>
                <a:off x="1447800" y="41148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" name="Rectangle 10"/>
              <p:cNvSpPr>
                <a:spLocks noChangeArrowheads="1"/>
              </p:cNvSpPr>
              <p:nvPr/>
            </p:nvSpPr>
            <p:spPr bwMode="auto">
              <a:xfrm>
                <a:off x="1447800" y="34290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9" name="Rectangle 11"/>
              <p:cNvSpPr>
                <a:spLocks noChangeArrowheads="1"/>
              </p:cNvSpPr>
              <p:nvPr/>
            </p:nvSpPr>
            <p:spPr bwMode="auto">
              <a:xfrm>
                <a:off x="1447800" y="27432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0" name="Rectangle 12"/>
              <p:cNvSpPr>
                <a:spLocks noChangeArrowheads="1"/>
              </p:cNvSpPr>
              <p:nvPr/>
            </p:nvSpPr>
            <p:spPr bwMode="auto">
              <a:xfrm>
                <a:off x="1447800" y="20574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1" name="Rectangle 13"/>
              <p:cNvSpPr>
                <a:spLocks noChangeArrowheads="1"/>
              </p:cNvSpPr>
              <p:nvPr/>
            </p:nvSpPr>
            <p:spPr bwMode="auto">
              <a:xfrm>
                <a:off x="1447800" y="1438275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" name="Rectangle 14"/>
              <p:cNvSpPr>
                <a:spLocks noChangeArrowheads="1"/>
              </p:cNvSpPr>
              <p:nvPr/>
            </p:nvSpPr>
            <p:spPr bwMode="auto">
              <a:xfrm>
                <a:off x="7751763" y="54102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" name="Rectangle 15"/>
              <p:cNvSpPr>
                <a:spLocks noChangeArrowheads="1"/>
              </p:cNvSpPr>
              <p:nvPr/>
            </p:nvSpPr>
            <p:spPr bwMode="auto">
              <a:xfrm>
                <a:off x="7467600" y="6089650"/>
                <a:ext cx="6096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" name="Rectangle 18"/>
              <p:cNvSpPr>
                <a:spLocks noChangeArrowheads="1"/>
              </p:cNvSpPr>
              <p:nvPr/>
            </p:nvSpPr>
            <p:spPr bwMode="auto">
              <a:xfrm>
                <a:off x="7747000" y="4786313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" name="Rectangle 19"/>
              <p:cNvSpPr>
                <a:spLocks noChangeArrowheads="1"/>
              </p:cNvSpPr>
              <p:nvPr/>
            </p:nvSpPr>
            <p:spPr bwMode="auto">
              <a:xfrm>
                <a:off x="7599363" y="5867400"/>
                <a:ext cx="304800" cy="1524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" name="Rectangle 20"/>
              <p:cNvSpPr>
                <a:spLocks noChangeArrowheads="1"/>
              </p:cNvSpPr>
              <p:nvPr/>
            </p:nvSpPr>
            <p:spPr bwMode="auto">
              <a:xfrm>
                <a:off x="7751763" y="41148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" name="Rectangle 21"/>
              <p:cNvSpPr>
                <a:spLocks noChangeArrowheads="1"/>
              </p:cNvSpPr>
              <p:nvPr/>
            </p:nvSpPr>
            <p:spPr bwMode="auto">
              <a:xfrm>
                <a:off x="7751763" y="34290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" name="Rectangle 22"/>
              <p:cNvSpPr>
                <a:spLocks noChangeArrowheads="1"/>
              </p:cNvSpPr>
              <p:nvPr/>
            </p:nvSpPr>
            <p:spPr bwMode="auto">
              <a:xfrm>
                <a:off x="7751763" y="27432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" name="Rectangle 23"/>
              <p:cNvSpPr>
                <a:spLocks noChangeArrowheads="1"/>
              </p:cNvSpPr>
              <p:nvPr/>
            </p:nvSpPr>
            <p:spPr bwMode="auto">
              <a:xfrm>
                <a:off x="7751763" y="20574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0" name="Rectangle 24"/>
              <p:cNvSpPr>
                <a:spLocks noChangeArrowheads="1"/>
              </p:cNvSpPr>
              <p:nvPr/>
            </p:nvSpPr>
            <p:spPr bwMode="auto">
              <a:xfrm>
                <a:off x="7751763" y="1438275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1" name="Arc 25"/>
              <p:cNvSpPr>
                <a:spLocks/>
              </p:cNvSpPr>
              <p:nvPr/>
            </p:nvSpPr>
            <p:spPr bwMode="auto">
              <a:xfrm flipV="1">
                <a:off x="4705350" y="1371600"/>
                <a:ext cx="3048000" cy="5334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2" name="Arc 26"/>
              <p:cNvSpPr>
                <a:spLocks/>
              </p:cNvSpPr>
              <p:nvPr/>
            </p:nvSpPr>
            <p:spPr bwMode="auto">
              <a:xfrm flipH="1" flipV="1">
                <a:off x="1514475" y="1371600"/>
                <a:ext cx="3200400" cy="5334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" name="Line 29"/>
              <p:cNvSpPr>
                <a:spLocks noChangeShapeType="1"/>
              </p:cNvSpPr>
              <p:nvPr/>
            </p:nvSpPr>
            <p:spPr bwMode="auto">
              <a:xfrm>
                <a:off x="4357688" y="2009775"/>
                <a:ext cx="685800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Line 30"/>
              <p:cNvSpPr>
                <a:spLocks noChangeShapeType="1"/>
              </p:cNvSpPr>
              <p:nvPr/>
            </p:nvSpPr>
            <p:spPr bwMode="auto">
              <a:xfrm>
                <a:off x="5562600" y="1968500"/>
                <a:ext cx="685800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Line 31"/>
              <p:cNvSpPr>
                <a:spLocks noChangeShapeType="1"/>
              </p:cNvSpPr>
              <p:nvPr/>
            </p:nvSpPr>
            <p:spPr bwMode="auto">
              <a:xfrm>
                <a:off x="6705600" y="1812925"/>
                <a:ext cx="685800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Line 32"/>
              <p:cNvSpPr>
                <a:spLocks noChangeShapeType="1"/>
              </p:cNvSpPr>
              <p:nvPr/>
            </p:nvSpPr>
            <p:spPr bwMode="auto">
              <a:xfrm>
                <a:off x="3109913" y="1954213"/>
                <a:ext cx="685800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Line 33"/>
              <p:cNvSpPr>
                <a:spLocks noChangeShapeType="1"/>
              </p:cNvSpPr>
              <p:nvPr/>
            </p:nvSpPr>
            <p:spPr bwMode="auto">
              <a:xfrm>
                <a:off x="1911350" y="1801813"/>
                <a:ext cx="685800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Rectangle 34"/>
              <p:cNvSpPr>
                <a:spLocks noChangeArrowheads="1"/>
              </p:cNvSpPr>
              <p:nvPr/>
            </p:nvSpPr>
            <p:spPr bwMode="auto">
              <a:xfrm>
                <a:off x="1939925" y="1822450"/>
                <a:ext cx="609600" cy="4170363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" name="Rectangle 35"/>
              <p:cNvSpPr>
                <a:spLocks noChangeArrowheads="1"/>
              </p:cNvSpPr>
              <p:nvPr/>
            </p:nvSpPr>
            <p:spPr bwMode="auto">
              <a:xfrm>
                <a:off x="3144838" y="1989138"/>
                <a:ext cx="609600" cy="3983037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" name="Rectangle 36"/>
              <p:cNvSpPr>
                <a:spLocks noChangeArrowheads="1"/>
              </p:cNvSpPr>
              <p:nvPr/>
            </p:nvSpPr>
            <p:spPr bwMode="auto">
              <a:xfrm>
                <a:off x="4392613" y="2044700"/>
                <a:ext cx="609600" cy="3927475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1" name="Rectangle 37"/>
              <p:cNvSpPr>
                <a:spLocks noChangeArrowheads="1"/>
              </p:cNvSpPr>
              <p:nvPr/>
            </p:nvSpPr>
            <p:spPr bwMode="auto">
              <a:xfrm>
                <a:off x="5594350" y="2000250"/>
                <a:ext cx="609600" cy="3962400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" name="Rectangle 38"/>
              <p:cNvSpPr>
                <a:spLocks noChangeArrowheads="1"/>
              </p:cNvSpPr>
              <p:nvPr/>
            </p:nvSpPr>
            <p:spPr bwMode="auto">
              <a:xfrm>
                <a:off x="6746875" y="1841500"/>
                <a:ext cx="609600" cy="4121150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" name="Rectangle 39"/>
              <p:cNvSpPr>
                <a:spLocks noChangeArrowheads="1"/>
              </p:cNvSpPr>
              <p:nvPr/>
            </p:nvSpPr>
            <p:spPr bwMode="auto">
              <a:xfrm>
                <a:off x="1447800" y="47244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" name="Arc 40"/>
              <p:cNvSpPr>
                <a:spLocks/>
              </p:cNvSpPr>
              <p:nvPr/>
            </p:nvSpPr>
            <p:spPr bwMode="auto">
              <a:xfrm flipH="1" flipV="1">
                <a:off x="7820025" y="1371600"/>
                <a:ext cx="3200400" cy="5334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" name="Line 43"/>
              <p:cNvSpPr>
                <a:spLocks noChangeShapeType="1"/>
              </p:cNvSpPr>
              <p:nvPr/>
            </p:nvSpPr>
            <p:spPr bwMode="auto">
              <a:xfrm>
                <a:off x="8159750" y="1792288"/>
                <a:ext cx="685800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Rectangle 44"/>
              <p:cNvSpPr>
                <a:spLocks noChangeArrowheads="1"/>
              </p:cNvSpPr>
              <p:nvPr/>
            </p:nvSpPr>
            <p:spPr bwMode="auto">
              <a:xfrm>
                <a:off x="8188325" y="1812925"/>
                <a:ext cx="609600" cy="4170363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" name="Oval 54"/>
              <p:cNvSpPr>
                <a:spLocks noChangeArrowheads="1"/>
              </p:cNvSpPr>
              <p:nvPr/>
            </p:nvSpPr>
            <p:spPr bwMode="auto">
              <a:xfrm>
                <a:off x="1447800" y="1362075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" name="Oval 55"/>
              <p:cNvSpPr>
                <a:spLocks noChangeArrowheads="1"/>
              </p:cNvSpPr>
              <p:nvPr/>
            </p:nvSpPr>
            <p:spPr bwMode="auto">
              <a:xfrm>
                <a:off x="7743825" y="1362075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9" name="Rectangle 56"/>
              <p:cNvSpPr>
                <a:spLocks noChangeArrowheads="1"/>
              </p:cNvSpPr>
              <p:nvPr/>
            </p:nvSpPr>
            <p:spPr bwMode="auto">
              <a:xfrm>
                <a:off x="2152650" y="1704975"/>
                <a:ext cx="1524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0" name="Rectangle 57"/>
              <p:cNvSpPr>
                <a:spLocks noChangeArrowheads="1"/>
              </p:cNvSpPr>
              <p:nvPr/>
            </p:nvSpPr>
            <p:spPr bwMode="auto">
              <a:xfrm>
                <a:off x="3371850" y="1857375"/>
                <a:ext cx="1524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" name="Rectangle 58"/>
              <p:cNvSpPr>
                <a:spLocks noChangeArrowheads="1"/>
              </p:cNvSpPr>
              <p:nvPr/>
            </p:nvSpPr>
            <p:spPr bwMode="auto">
              <a:xfrm>
                <a:off x="4648200" y="1905000"/>
                <a:ext cx="1524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2" name="Rectangle 59"/>
              <p:cNvSpPr>
                <a:spLocks noChangeArrowheads="1"/>
              </p:cNvSpPr>
              <p:nvPr/>
            </p:nvSpPr>
            <p:spPr bwMode="auto">
              <a:xfrm>
                <a:off x="5829300" y="1866900"/>
                <a:ext cx="1524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3" name="Rectangle 60"/>
              <p:cNvSpPr>
                <a:spLocks noChangeArrowheads="1"/>
              </p:cNvSpPr>
              <p:nvPr/>
            </p:nvSpPr>
            <p:spPr bwMode="auto">
              <a:xfrm>
                <a:off x="6981825" y="1714500"/>
                <a:ext cx="1524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4" name="Rectangle 61"/>
              <p:cNvSpPr>
                <a:spLocks noChangeArrowheads="1"/>
              </p:cNvSpPr>
              <p:nvPr/>
            </p:nvSpPr>
            <p:spPr bwMode="auto">
              <a:xfrm>
                <a:off x="8401050" y="1685925"/>
                <a:ext cx="1524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5" name="Group 224"/>
            <p:cNvGrpSpPr/>
            <p:nvPr/>
          </p:nvGrpSpPr>
          <p:grpSpPr>
            <a:xfrm>
              <a:off x="9181147" y="2187442"/>
              <a:ext cx="1737477" cy="846772"/>
              <a:chOff x="1163638" y="1362075"/>
              <a:chExt cx="9856787" cy="4803775"/>
            </a:xfrm>
          </p:grpSpPr>
          <p:sp>
            <p:nvSpPr>
              <p:cNvPr id="226" name="Rectangle 3"/>
              <p:cNvSpPr>
                <a:spLocks noChangeArrowheads="1"/>
              </p:cNvSpPr>
              <p:nvPr/>
            </p:nvSpPr>
            <p:spPr bwMode="auto">
              <a:xfrm>
                <a:off x="1447800" y="54102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" name="Rectangle 4"/>
              <p:cNvSpPr>
                <a:spLocks noChangeArrowheads="1"/>
              </p:cNvSpPr>
              <p:nvPr/>
            </p:nvSpPr>
            <p:spPr bwMode="auto">
              <a:xfrm>
                <a:off x="1163638" y="6089650"/>
                <a:ext cx="6096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" name="Rectangle 8"/>
              <p:cNvSpPr>
                <a:spLocks noChangeArrowheads="1"/>
              </p:cNvSpPr>
              <p:nvPr/>
            </p:nvSpPr>
            <p:spPr bwMode="auto">
              <a:xfrm>
                <a:off x="1295400" y="5867400"/>
                <a:ext cx="304800" cy="1524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9" name="Rectangle 9"/>
              <p:cNvSpPr>
                <a:spLocks noChangeArrowheads="1"/>
              </p:cNvSpPr>
              <p:nvPr/>
            </p:nvSpPr>
            <p:spPr bwMode="auto">
              <a:xfrm>
                <a:off x="1447800" y="41148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0" name="Rectangle 10"/>
              <p:cNvSpPr>
                <a:spLocks noChangeArrowheads="1"/>
              </p:cNvSpPr>
              <p:nvPr/>
            </p:nvSpPr>
            <p:spPr bwMode="auto">
              <a:xfrm>
                <a:off x="1447800" y="34290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" name="Rectangle 11"/>
              <p:cNvSpPr>
                <a:spLocks noChangeArrowheads="1"/>
              </p:cNvSpPr>
              <p:nvPr/>
            </p:nvSpPr>
            <p:spPr bwMode="auto">
              <a:xfrm>
                <a:off x="1447800" y="27432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" name="Rectangle 12"/>
              <p:cNvSpPr>
                <a:spLocks noChangeArrowheads="1"/>
              </p:cNvSpPr>
              <p:nvPr/>
            </p:nvSpPr>
            <p:spPr bwMode="auto">
              <a:xfrm>
                <a:off x="1447800" y="20574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" name="Rectangle 13"/>
              <p:cNvSpPr>
                <a:spLocks noChangeArrowheads="1"/>
              </p:cNvSpPr>
              <p:nvPr/>
            </p:nvSpPr>
            <p:spPr bwMode="auto">
              <a:xfrm>
                <a:off x="1447800" y="1438275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4" name="Rectangle 14"/>
              <p:cNvSpPr>
                <a:spLocks noChangeArrowheads="1"/>
              </p:cNvSpPr>
              <p:nvPr/>
            </p:nvSpPr>
            <p:spPr bwMode="auto">
              <a:xfrm>
                <a:off x="7751763" y="54102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" name="Rectangle 15"/>
              <p:cNvSpPr>
                <a:spLocks noChangeArrowheads="1"/>
              </p:cNvSpPr>
              <p:nvPr/>
            </p:nvSpPr>
            <p:spPr bwMode="auto">
              <a:xfrm>
                <a:off x="7467600" y="6089650"/>
                <a:ext cx="6096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" name="Rectangle 18"/>
              <p:cNvSpPr>
                <a:spLocks noChangeArrowheads="1"/>
              </p:cNvSpPr>
              <p:nvPr/>
            </p:nvSpPr>
            <p:spPr bwMode="auto">
              <a:xfrm>
                <a:off x="7747000" y="4786313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" name="Rectangle 19"/>
              <p:cNvSpPr>
                <a:spLocks noChangeArrowheads="1"/>
              </p:cNvSpPr>
              <p:nvPr/>
            </p:nvSpPr>
            <p:spPr bwMode="auto">
              <a:xfrm>
                <a:off x="7599363" y="5867400"/>
                <a:ext cx="304800" cy="1524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" name="Rectangle 20"/>
              <p:cNvSpPr>
                <a:spLocks noChangeArrowheads="1"/>
              </p:cNvSpPr>
              <p:nvPr/>
            </p:nvSpPr>
            <p:spPr bwMode="auto">
              <a:xfrm>
                <a:off x="7751763" y="41148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" name="Rectangle 21"/>
              <p:cNvSpPr>
                <a:spLocks noChangeArrowheads="1"/>
              </p:cNvSpPr>
              <p:nvPr/>
            </p:nvSpPr>
            <p:spPr bwMode="auto">
              <a:xfrm>
                <a:off x="7751763" y="34290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0" name="Rectangle 22"/>
              <p:cNvSpPr>
                <a:spLocks noChangeArrowheads="1"/>
              </p:cNvSpPr>
              <p:nvPr/>
            </p:nvSpPr>
            <p:spPr bwMode="auto">
              <a:xfrm>
                <a:off x="7751763" y="27432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1" name="Rectangle 23"/>
              <p:cNvSpPr>
                <a:spLocks noChangeArrowheads="1"/>
              </p:cNvSpPr>
              <p:nvPr/>
            </p:nvSpPr>
            <p:spPr bwMode="auto">
              <a:xfrm>
                <a:off x="7751763" y="20574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" name="Rectangle 24"/>
              <p:cNvSpPr>
                <a:spLocks noChangeArrowheads="1"/>
              </p:cNvSpPr>
              <p:nvPr/>
            </p:nvSpPr>
            <p:spPr bwMode="auto">
              <a:xfrm>
                <a:off x="7751763" y="1438275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" name="Arc 25"/>
              <p:cNvSpPr>
                <a:spLocks/>
              </p:cNvSpPr>
              <p:nvPr/>
            </p:nvSpPr>
            <p:spPr bwMode="auto">
              <a:xfrm flipV="1">
                <a:off x="4705350" y="1371600"/>
                <a:ext cx="3048000" cy="5334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" name="Arc 26"/>
              <p:cNvSpPr>
                <a:spLocks/>
              </p:cNvSpPr>
              <p:nvPr/>
            </p:nvSpPr>
            <p:spPr bwMode="auto">
              <a:xfrm flipH="1" flipV="1">
                <a:off x="1514475" y="1371600"/>
                <a:ext cx="3200400" cy="5334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" name="Line 29"/>
              <p:cNvSpPr>
                <a:spLocks noChangeShapeType="1"/>
              </p:cNvSpPr>
              <p:nvPr/>
            </p:nvSpPr>
            <p:spPr bwMode="auto">
              <a:xfrm>
                <a:off x="4357688" y="2009775"/>
                <a:ext cx="685800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Line 30"/>
              <p:cNvSpPr>
                <a:spLocks noChangeShapeType="1"/>
              </p:cNvSpPr>
              <p:nvPr/>
            </p:nvSpPr>
            <p:spPr bwMode="auto">
              <a:xfrm>
                <a:off x="5562600" y="1968500"/>
                <a:ext cx="685800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Line 31"/>
              <p:cNvSpPr>
                <a:spLocks noChangeShapeType="1"/>
              </p:cNvSpPr>
              <p:nvPr/>
            </p:nvSpPr>
            <p:spPr bwMode="auto">
              <a:xfrm>
                <a:off x="6705600" y="1812925"/>
                <a:ext cx="685800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Line 32"/>
              <p:cNvSpPr>
                <a:spLocks noChangeShapeType="1"/>
              </p:cNvSpPr>
              <p:nvPr/>
            </p:nvSpPr>
            <p:spPr bwMode="auto">
              <a:xfrm>
                <a:off x="3109913" y="1954213"/>
                <a:ext cx="685800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Line 33"/>
              <p:cNvSpPr>
                <a:spLocks noChangeShapeType="1"/>
              </p:cNvSpPr>
              <p:nvPr/>
            </p:nvSpPr>
            <p:spPr bwMode="auto">
              <a:xfrm>
                <a:off x="1911350" y="1801813"/>
                <a:ext cx="685800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Rectangle 34"/>
              <p:cNvSpPr>
                <a:spLocks noChangeArrowheads="1"/>
              </p:cNvSpPr>
              <p:nvPr/>
            </p:nvSpPr>
            <p:spPr bwMode="auto">
              <a:xfrm>
                <a:off x="1939925" y="1822450"/>
                <a:ext cx="609600" cy="4170363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1" name="Rectangle 35"/>
              <p:cNvSpPr>
                <a:spLocks noChangeArrowheads="1"/>
              </p:cNvSpPr>
              <p:nvPr/>
            </p:nvSpPr>
            <p:spPr bwMode="auto">
              <a:xfrm>
                <a:off x="3144838" y="1989138"/>
                <a:ext cx="609600" cy="3983037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2" name="Rectangle 36"/>
              <p:cNvSpPr>
                <a:spLocks noChangeArrowheads="1"/>
              </p:cNvSpPr>
              <p:nvPr/>
            </p:nvSpPr>
            <p:spPr bwMode="auto">
              <a:xfrm>
                <a:off x="4392613" y="2044700"/>
                <a:ext cx="609600" cy="3927475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3" name="Rectangle 37"/>
              <p:cNvSpPr>
                <a:spLocks noChangeArrowheads="1"/>
              </p:cNvSpPr>
              <p:nvPr/>
            </p:nvSpPr>
            <p:spPr bwMode="auto">
              <a:xfrm>
                <a:off x="5594350" y="2000250"/>
                <a:ext cx="609600" cy="3962400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4" name="Rectangle 38"/>
              <p:cNvSpPr>
                <a:spLocks noChangeArrowheads="1"/>
              </p:cNvSpPr>
              <p:nvPr/>
            </p:nvSpPr>
            <p:spPr bwMode="auto">
              <a:xfrm>
                <a:off x="6746875" y="1841500"/>
                <a:ext cx="609600" cy="4121150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5" name="Rectangle 39"/>
              <p:cNvSpPr>
                <a:spLocks noChangeArrowheads="1"/>
              </p:cNvSpPr>
              <p:nvPr/>
            </p:nvSpPr>
            <p:spPr bwMode="auto">
              <a:xfrm>
                <a:off x="1447800" y="47244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" name="Arc 40"/>
              <p:cNvSpPr>
                <a:spLocks/>
              </p:cNvSpPr>
              <p:nvPr/>
            </p:nvSpPr>
            <p:spPr bwMode="auto">
              <a:xfrm flipH="1" flipV="1">
                <a:off x="7820025" y="1371600"/>
                <a:ext cx="3200400" cy="5334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7" name="Line 43"/>
              <p:cNvSpPr>
                <a:spLocks noChangeShapeType="1"/>
              </p:cNvSpPr>
              <p:nvPr/>
            </p:nvSpPr>
            <p:spPr bwMode="auto">
              <a:xfrm>
                <a:off x="8159750" y="1792288"/>
                <a:ext cx="685800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Rectangle 44"/>
              <p:cNvSpPr>
                <a:spLocks noChangeArrowheads="1"/>
              </p:cNvSpPr>
              <p:nvPr/>
            </p:nvSpPr>
            <p:spPr bwMode="auto">
              <a:xfrm>
                <a:off x="8188325" y="1812925"/>
                <a:ext cx="609600" cy="4170363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" name="Oval 54"/>
              <p:cNvSpPr>
                <a:spLocks noChangeArrowheads="1"/>
              </p:cNvSpPr>
              <p:nvPr/>
            </p:nvSpPr>
            <p:spPr bwMode="auto">
              <a:xfrm>
                <a:off x="1447800" y="1362075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0" name="Oval 55"/>
              <p:cNvSpPr>
                <a:spLocks noChangeArrowheads="1"/>
              </p:cNvSpPr>
              <p:nvPr/>
            </p:nvSpPr>
            <p:spPr bwMode="auto">
              <a:xfrm>
                <a:off x="7743825" y="1362075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1" name="Rectangle 56"/>
              <p:cNvSpPr>
                <a:spLocks noChangeArrowheads="1"/>
              </p:cNvSpPr>
              <p:nvPr/>
            </p:nvSpPr>
            <p:spPr bwMode="auto">
              <a:xfrm>
                <a:off x="2152650" y="1704975"/>
                <a:ext cx="1524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" name="Rectangle 57"/>
              <p:cNvSpPr>
                <a:spLocks noChangeArrowheads="1"/>
              </p:cNvSpPr>
              <p:nvPr/>
            </p:nvSpPr>
            <p:spPr bwMode="auto">
              <a:xfrm>
                <a:off x="3371850" y="1857375"/>
                <a:ext cx="1524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3" name="Rectangle 58"/>
              <p:cNvSpPr>
                <a:spLocks noChangeArrowheads="1"/>
              </p:cNvSpPr>
              <p:nvPr/>
            </p:nvSpPr>
            <p:spPr bwMode="auto">
              <a:xfrm>
                <a:off x="4648200" y="1905000"/>
                <a:ext cx="1524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4" name="Rectangle 59"/>
              <p:cNvSpPr>
                <a:spLocks noChangeArrowheads="1"/>
              </p:cNvSpPr>
              <p:nvPr/>
            </p:nvSpPr>
            <p:spPr bwMode="auto">
              <a:xfrm>
                <a:off x="5829300" y="1866900"/>
                <a:ext cx="1524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5" name="Rectangle 60"/>
              <p:cNvSpPr>
                <a:spLocks noChangeArrowheads="1"/>
              </p:cNvSpPr>
              <p:nvPr/>
            </p:nvSpPr>
            <p:spPr bwMode="auto">
              <a:xfrm>
                <a:off x="6981825" y="1714500"/>
                <a:ext cx="1524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" name="Rectangle 61"/>
              <p:cNvSpPr>
                <a:spLocks noChangeArrowheads="1"/>
              </p:cNvSpPr>
              <p:nvPr/>
            </p:nvSpPr>
            <p:spPr bwMode="auto">
              <a:xfrm>
                <a:off x="8401050" y="1685925"/>
                <a:ext cx="1524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7" name="Group 266"/>
            <p:cNvGrpSpPr/>
            <p:nvPr/>
          </p:nvGrpSpPr>
          <p:grpSpPr>
            <a:xfrm>
              <a:off x="10293262" y="2184424"/>
              <a:ext cx="1737477" cy="846772"/>
              <a:chOff x="1163638" y="1362075"/>
              <a:chExt cx="9856787" cy="4803775"/>
            </a:xfrm>
          </p:grpSpPr>
          <p:sp>
            <p:nvSpPr>
              <p:cNvPr id="268" name="Rectangle 3"/>
              <p:cNvSpPr>
                <a:spLocks noChangeArrowheads="1"/>
              </p:cNvSpPr>
              <p:nvPr/>
            </p:nvSpPr>
            <p:spPr bwMode="auto">
              <a:xfrm>
                <a:off x="1447800" y="54102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9" name="Rectangle 4"/>
              <p:cNvSpPr>
                <a:spLocks noChangeArrowheads="1"/>
              </p:cNvSpPr>
              <p:nvPr/>
            </p:nvSpPr>
            <p:spPr bwMode="auto">
              <a:xfrm>
                <a:off x="1163638" y="6089650"/>
                <a:ext cx="6096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0" name="Rectangle 8"/>
              <p:cNvSpPr>
                <a:spLocks noChangeArrowheads="1"/>
              </p:cNvSpPr>
              <p:nvPr/>
            </p:nvSpPr>
            <p:spPr bwMode="auto">
              <a:xfrm>
                <a:off x="1295400" y="5867400"/>
                <a:ext cx="304800" cy="1524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1" name="Rectangle 9"/>
              <p:cNvSpPr>
                <a:spLocks noChangeArrowheads="1"/>
              </p:cNvSpPr>
              <p:nvPr/>
            </p:nvSpPr>
            <p:spPr bwMode="auto">
              <a:xfrm>
                <a:off x="1447800" y="41148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" name="Rectangle 10"/>
              <p:cNvSpPr>
                <a:spLocks noChangeArrowheads="1"/>
              </p:cNvSpPr>
              <p:nvPr/>
            </p:nvSpPr>
            <p:spPr bwMode="auto">
              <a:xfrm>
                <a:off x="1447800" y="34290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3" name="Rectangle 11"/>
              <p:cNvSpPr>
                <a:spLocks noChangeArrowheads="1"/>
              </p:cNvSpPr>
              <p:nvPr/>
            </p:nvSpPr>
            <p:spPr bwMode="auto">
              <a:xfrm>
                <a:off x="1447800" y="27432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4" name="Rectangle 12"/>
              <p:cNvSpPr>
                <a:spLocks noChangeArrowheads="1"/>
              </p:cNvSpPr>
              <p:nvPr/>
            </p:nvSpPr>
            <p:spPr bwMode="auto">
              <a:xfrm>
                <a:off x="1447800" y="20574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5" name="Rectangle 13"/>
              <p:cNvSpPr>
                <a:spLocks noChangeArrowheads="1"/>
              </p:cNvSpPr>
              <p:nvPr/>
            </p:nvSpPr>
            <p:spPr bwMode="auto">
              <a:xfrm>
                <a:off x="1447800" y="1438275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" name="Rectangle 14"/>
              <p:cNvSpPr>
                <a:spLocks noChangeArrowheads="1"/>
              </p:cNvSpPr>
              <p:nvPr/>
            </p:nvSpPr>
            <p:spPr bwMode="auto">
              <a:xfrm>
                <a:off x="7751763" y="54102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" name="Rectangle 15"/>
              <p:cNvSpPr>
                <a:spLocks noChangeArrowheads="1"/>
              </p:cNvSpPr>
              <p:nvPr/>
            </p:nvSpPr>
            <p:spPr bwMode="auto">
              <a:xfrm>
                <a:off x="7467600" y="6089650"/>
                <a:ext cx="6096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" name="Rectangle 18"/>
              <p:cNvSpPr>
                <a:spLocks noChangeArrowheads="1"/>
              </p:cNvSpPr>
              <p:nvPr/>
            </p:nvSpPr>
            <p:spPr bwMode="auto">
              <a:xfrm>
                <a:off x="7747000" y="4786313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" name="Rectangle 19"/>
              <p:cNvSpPr>
                <a:spLocks noChangeArrowheads="1"/>
              </p:cNvSpPr>
              <p:nvPr/>
            </p:nvSpPr>
            <p:spPr bwMode="auto">
              <a:xfrm>
                <a:off x="7599363" y="5867400"/>
                <a:ext cx="304800" cy="1524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" name="Rectangle 20"/>
              <p:cNvSpPr>
                <a:spLocks noChangeArrowheads="1"/>
              </p:cNvSpPr>
              <p:nvPr/>
            </p:nvSpPr>
            <p:spPr bwMode="auto">
              <a:xfrm>
                <a:off x="7751763" y="41148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1" name="Rectangle 21"/>
              <p:cNvSpPr>
                <a:spLocks noChangeArrowheads="1"/>
              </p:cNvSpPr>
              <p:nvPr/>
            </p:nvSpPr>
            <p:spPr bwMode="auto">
              <a:xfrm>
                <a:off x="7751763" y="34290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2" name="Rectangle 22"/>
              <p:cNvSpPr>
                <a:spLocks noChangeArrowheads="1"/>
              </p:cNvSpPr>
              <p:nvPr/>
            </p:nvSpPr>
            <p:spPr bwMode="auto">
              <a:xfrm>
                <a:off x="7751763" y="27432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" name="Rectangle 23"/>
              <p:cNvSpPr>
                <a:spLocks noChangeArrowheads="1"/>
              </p:cNvSpPr>
              <p:nvPr/>
            </p:nvSpPr>
            <p:spPr bwMode="auto">
              <a:xfrm>
                <a:off x="7751763" y="20574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4" name="Rectangle 24"/>
              <p:cNvSpPr>
                <a:spLocks noChangeArrowheads="1"/>
              </p:cNvSpPr>
              <p:nvPr/>
            </p:nvSpPr>
            <p:spPr bwMode="auto">
              <a:xfrm>
                <a:off x="7751763" y="1438275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5" name="Arc 25"/>
              <p:cNvSpPr>
                <a:spLocks/>
              </p:cNvSpPr>
              <p:nvPr/>
            </p:nvSpPr>
            <p:spPr bwMode="auto">
              <a:xfrm flipV="1">
                <a:off x="4705350" y="1371600"/>
                <a:ext cx="3048000" cy="5334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" name="Arc 26"/>
              <p:cNvSpPr>
                <a:spLocks/>
              </p:cNvSpPr>
              <p:nvPr/>
            </p:nvSpPr>
            <p:spPr bwMode="auto">
              <a:xfrm flipH="1" flipV="1">
                <a:off x="1514475" y="1371600"/>
                <a:ext cx="3200400" cy="5334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" name="Line 29"/>
              <p:cNvSpPr>
                <a:spLocks noChangeShapeType="1"/>
              </p:cNvSpPr>
              <p:nvPr/>
            </p:nvSpPr>
            <p:spPr bwMode="auto">
              <a:xfrm>
                <a:off x="4357688" y="2009775"/>
                <a:ext cx="685800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" name="Line 30"/>
              <p:cNvSpPr>
                <a:spLocks noChangeShapeType="1"/>
              </p:cNvSpPr>
              <p:nvPr/>
            </p:nvSpPr>
            <p:spPr bwMode="auto">
              <a:xfrm>
                <a:off x="5562600" y="1968500"/>
                <a:ext cx="685800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Line 31"/>
              <p:cNvSpPr>
                <a:spLocks noChangeShapeType="1"/>
              </p:cNvSpPr>
              <p:nvPr/>
            </p:nvSpPr>
            <p:spPr bwMode="auto">
              <a:xfrm>
                <a:off x="6705600" y="1812925"/>
                <a:ext cx="685800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" name="Line 32"/>
              <p:cNvSpPr>
                <a:spLocks noChangeShapeType="1"/>
              </p:cNvSpPr>
              <p:nvPr/>
            </p:nvSpPr>
            <p:spPr bwMode="auto">
              <a:xfrm>
                <a:off x="3109913" y="1954213"/>
                <a:ext cx="685800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" name="Line 33"/>
              <p:cNvSpPr>
                <a:spLocks noChangeShapeType="1"/>
              </p:cNvSpPr>
              <p:nvPr/>
            </p:nvSpPr>
            <p:spPr bwMode="auto">
              <a:xfrm>
                <a:off x="1911350" y="1801813"/>
                <a:ext cx="685800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Rectangle 34"/>
              <p:cNvSpPr>
                <a:spLocks noChangeArrowheads="1"/>
              </p:cNvSpPr>
              <p:nvPr/>
            </p:nvSpPr>
            <p:spPr bwMode="auto">
              <a:xfrm>
                <a:off x="1939925" y="1822450"/>
                <a:ext cx="609600" cy="4170363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" name="Rectangle 35"/>
              <p:cNvSpPr>
                <a:spLocks noChangeArrowheads="1"/>
              </p:cNvSpPr>
              <p:nvPr/>
            </p:nvSpPr>
            <p:spPr bwMode="auto">
              <a:xfrm>
                <a:off x="3144838" y="1989138"/>
                <a:ext cx="609600" cy="3983037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4" name="Rectangle 36"/>
              <p:cNvSpPr>
                <a:spLocks noChangeArrowheads="1"/>
              </p:cNvSpPr>
              <p:nvPr/>
            </p:nvSpPr>
            <p:spPr bwMode="auto">
              <a:xfrm>
                <a:off x="4392613" y="2044700"/>
                <a:ext cx="609600" cy="3927475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5" name="Rectangle 37"/>
              <p:cNvSpPr>
                <a:spLocks noChangeArrowheads="1"/>
              </p:cNvSpPr>
              <p:nvPr/>
            </p:nvSpPr>
            <p:spPr bwMode="auto">
              <a:xfrm>
                <a:off x="5594350" y="2000250"/>
                <a:ext cx="609600" cy="3962400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6" name="Rectangle 38"/>
              <p:cNvSpPr>
                <a:spLocks noChangeArrowheads="1"/>
              </p:cNvSpPr>
              <p:nvPr/>
            </p:nvSpPr>
            <p:spPr bwMode="auto">
              <a:xfrm>
                <a:off x="6746875" y="1841500"/>
                <a:ext cx="609600" cy="4121150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" name="Rectangle 39"/>
              <p:cNvSpPr>
                <a:spLocks noChangeArrowheads="1"/>
              </p:cNvSpPr>
              <p:nvPr/>
            </p:nvSpPr>
            <p:spPr bwMode="auto">
              <a:xfrm>
                <a:off x="1447800" y="4724400"/>
                <a:ext cx="762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8" name="Arc 40"/>
              <p:cNvSpPr>
                <a:spLocks/>
              </p:cNvSpPr>
              <p:nvPr/>
            </p:nvSpPr>
            <p:spPr bwMode="auto">
              <a:xfrm flipH="1" flipV="1">
                <a:off x="7820025" y="1371600"/>
                <a:ext cx="3200400" cy="5334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" name="Line 43"/>
              <p:cNvSpPr>
                <a:spLocks noChangeShapeType="1"/>
              </p:cNvSpPr>
              <p:nvPr/>
            </p:nvSpPr>
            <p:spPr bwMode="auto">
              <a:xfrm>
                <a:off x="8159750" y="1792288"/>
                <a:ext cx="685800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Rectangle 44"/>
              <p:cNvSpPr>
                <a:spLocks noChangeArrowheads="1"/>
              </p:cNvSpPr>
              <p:nvPr/>
            </p:nvSpPr>
            <p:spPr bwMode="auto">
              <a:xfrm>
                <a:off x="8188325" y="1812925"/>
                <a:ext cx="609600" cy="4170363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1" name="Oval 54"/>
              <p:cNvSpPr>
                <a:spLocks noChangeArrowheads="1"/>
              </p:cNvSpPr>
              <p:nvPr/>
            </p:nvSpPr>
            <p:spPr bwMode="auto">
              <a:xfrm>
                <a:off x="1447800" y="1362075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2" name="Oval 55"/>
              <p:cNvSpPr>
                <a:spLocks noChangeArrowheads="1"/>
              </p:cNvSpPr>
              <p:nvPr/>
            </p:nvSpPr>
            <p:spPr bwMode="auto">
              <a:xfrm>
                <a:off x="7743825" y="1362075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3" name="Rectangle 56"/>
              <p:cNvSpPr>
                <a:spLocks noChangeArrowheads="1"/>
              </p:cNvSpPr>
              <p:nvPr/>
            </p:nvSpPr>
            <p:spPr bwMode="auto">
              <a:xfrm>
                <a:off x="2152650" y="1704975"/>
                <a:ext cx="1524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4" name="Rectangle 57"/>
              <p:cNvSpPr>
                <a:spLocks noChangeArrowheads="1"/>
              </p:cNvSpPr>
              <p:nvPr/>
            </p:nvSpPr>
            <p:spPr bwMode="auto">
              <a:xfrm>
                <a:off x="3371850" y="1857375"/>
                <a:ext cx="1524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5" name="Rectangle 58"/>
              <p:cNvSpPr>
                <a:spLocks noChangeArrowheads="1"/>
              </p:cNvSpPr>
              <p:nvPr/>
            </p:nvSpPr>
            <p:spPr bwMode="auto">
              <a:xfrm>
                <a:off x="4648200" y="1905000"/>
                <a:ext cx="1524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6" name="Rectangle 59"/>
              <p:cNvSpPr>
                <a:spLocks noChangeArrowheads="1"/>
              </p:cNvSpPr>
              <p:nvPr/>
            </p:nvSpPr>
            <p:spPr bwMode="auto">
              <a:xfrm>
                <a:off x="5829300" y="1866900"/>
                <a:ext cx="1524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" name="Rectangle 60"/>
              <p:cNvSpPr>
                <a:spLocks noChangeArrowheads="1"/>
              </p:cNvSpPr>
              <p:nvPr/>
            </p:nvSpPr>
            <p:spPr bwMode="auto">
              <a:xfrm>
                <a:off x="6981825" y="1714500"/>
                <a:ext cx="1524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" name="Rectangle 61"/>
              <p:cNvSpPr>
                <a:spLocks noChangeArrowheads="1"/>
              </p:cNvSpPr>
              <p:nvPr/>
            </p:nvSpPr>
            <p:spPr bwMode="auto">
              <a:xfrm>
                <a:off x="8401050" y="1685925"/>
                <a:ext cx="1524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9" name="Oval 308"/>
            <p:cNvSpPr/>
            <p:nvPr/>
          </p:nvSpPr>
          <p:spPr>
            <a:xfrm>
              <a:off x="8702280" y="3433984"/>
              <a:ext cx="1784204" cy="65668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8688407" y="3406084"/>
              <a:ext cx="1784204" cy="65668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8868575" y="3606378"/>
              <a:ext cx="1489003" cy="225186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http://www.developspace.info/images/lander-car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2F5597"/>
                </a:clrFrom>
                <a:clrTo>
                  <a:srgbClr val="2F559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244" r="24794"/>
            <a:stretch/>
          </p:blipFill>
          <p:spPr bwMode="auto">
            <a:xfrm>
              <a:off x="8727241" y="3203370"/>
              <a:ext cx="1588344" cy="660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Shackleton Crater - possible Moon base locati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5279" r="2461" b="1710"/>
          <a:stretch/>
        </p:blipFill>
        <p:spPr bwMode="auto">
          <a:xfrm>
            <a:off x="385015" y="2004918"/>
            <a:ext cx="4572001" cy="417364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TextBox 1"/>
          <p:cNvSpPr txBox="1">
            <a:spLocks noChangeArrowheads="1"/>
          </p:cNvSpPr>
          <p:nvPr/>
        </p:nvSpPr>
        <p:spPr bwMode="auto">
          <a:xfrm>
            <a:off x="5274298" y="6254395"/>
            <a:ext cx="3691165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i="1" dirty="0" smtClean="0">
                <a:solidFill>
                  <a:schemeClr val="bg1"/>
                </a:solidFill>
              </a:rPr>
              <a:t>Notion of an initial lunar base</a:t>
            </a:r>
            <a:endParaRPr lang="en-US" altLang="en-US" i="1" dirty="0">
              <a:solidFill>
                <a:schemeClr val="bg1"/>
              </a:solidFill>
            </a:endParaRPr>
          </a:p>
        </p:txBody>
      </p:sp>
      <p:sp>
        <p:nvSpPr>
          <p:cNvPr id="144" name="TextBox 1"/>
          <p:cNvSpPr txBox="1">
            <a:spLocks noChangeArrowheads="1"/>
          </p:cNvSpPr>
          <p:nvPr/>
        </p:nvSpPr>
        <p:spPr bwMode="auto">
          <a:xfrm>
            <a:off x="1397197" y="6266905"/>
            <a:ext cx="3691165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i="1" dirty="0" smtClean="0">
                <a:solidFill>
                  <a:schemeClr val="bg1"/>
                </a:solidFill>
              </a:rPr>
              <a:t>Shackleton base concept (NASA)</a:t>
            </a:r>
            <a:endParaRPr lang="en-US" altLang="en-US" i="1" dirty="0">
              <a:solidFill>
                <a:schemeClr val="bg1"/>
              </a:solidFill>
            </a:endParaRPr>
          </a:p>
        </p:txBody>
      </p:sp>
      <p:sp>
        <p:nvSpPr>
          <p:cNvPr id="145" name="Rounded Rectangle 21"/>
          <p:cNvSpPr/>
          <p:nvPr/>
        </p:nvSpPr>
        <p:spPr>
          <a:xfrm>
            <a:off x="2443942" y="381000"/>
            <a:ext cx="7304116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46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Locating the </a:t>
            </a:r>
            <a:r>
              <a:rPr lang="en-US" altLang="en-US" sz="4400" b="1" dirty="0" err="1" smtClean="0">
                <a:latin typeface="Century Gothic" panose="020B0502020202020204" pitchFamily="34" charset="0"/>
              </a:rPr>
              <a:t>Hab</a:t>
            </a:r>
            <a:r>
              <a:rPr lang="en-US" altLang="en-US" sz="4400" b="1" dirty="0" smtClean="0">
                <a:latin typeface="Century Gothic" panose="020B0502020202020204" pitchFamily="34" charset="0"/>
              </a:rPr>
              <a:t> &amp; Base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1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4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79"/>
          <a:stretch/>
        </p:blipFill>
        <p:spPr bwMode="auto">
          <a:xfrm>
            <a:off x="0" y="0"/>
            <a:ext cx="12192000" cy="609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21"/>
          <p:cNvSpPr/>
          <p:nvPr/>
        </p:nvSpPr>
        <p:spPr>
          <a:xfrm>
            <a:off x="3352801" y="381000"/>
            <a:ext cx="5433752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524000" y="422566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Duplicate on Mars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 descr="https://seanduke.files.wordpress.com/2016/02/6343513-95671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794" y="1894928"/>
            <a:ext cx="6651006" cy="4277272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82916" y="5772090"/>
            <a:ext cx="376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>
                <a:solidFill>
                  <a:schemeClr val="bg1"/>
                </a:solidFill>
              </a:rPr>
              <a:t>Image: Bryan </a:t>
            </a:r>
            <a:r>
              <a:rPr lang="en-US" sz="2000" i="1" dirty="0" err="1">
                <a:solidFill>
                  <a:schemeClr val="bg1"/>
                </a:solidFill>
              </a:rPr>
              <a:t>Versteeg</a:t>
            </a:r>
            <a:endParaRPr lang="en-GB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631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79"/>
          <a:stretch/>
        </p:blipFill>
        <p:spPr bwMode="auto">
          <a:xfrm>
            <a:off x="0" y="0"/>
            <a:ext cx="12192000" cy="609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676400"/>
            <a:ext cx="8286750" cy="46482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7849" y="4124106"/>
            <a:ext cx="447675" cy="771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1097" y="4969508"/>
            <a:ext cx="714375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7848" y="3228976"/>
            <a:ext cx="447675" cy="771525"/>
          </a:xfrm>
          <a:prstGeom prst="rect">
            <a:avLst/>
          </a:prstGeom>
        </p:spPr>
      </p:pic>
      <p:sp>
        <p:nvSpPr>
          <p:cNvPr id="12" name="Rounded Rectangle 21"/>
          <p:cNvSpPr/>
          <p:nvPr/>
        </p:nvSpPr>
        <p:spPr>
          <a:xfrm>
            <a:off x="3352801" y="381000"/>
            <a:ext cx="5433752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1524000" y="422566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Duplicate on Mars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676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8000" contrast="33000"/>
                    </a14:imgEffect>
                  </a14:imgLayer>
                </a14:imgProps>
              </a:ext>
            </a:extLst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683" y="2577830"/>
            <a:ext cx="5353077" cy="311961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1259" y="2577830"/>
            <a:ext cx="4168175" cy="311961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Rounded Rectangle 21"/>
          <p:cNvSpPr/>
          <p:nvPr/>
        </p:nvSpPr>
        <p:spPr>
          <a:xfrm>
            <a:off x="2975956" y="381000"/>
            <a:ext cx="6240088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err="1" smtClean="0">
                <a:latin typeface="Century Gothic" panose="020B0502020202020204" pitchFamily="34" charset="0"/>
              </a:rPr>
              <a:t>UniHab</a:t>
            </a:r>
            <a:r>
              <a:rPr lang="en-US" altLang="en-US" sz="4400" b="1" dirty="0" smtClean="0">
                <a:latin typeface="Century Gothic" panose="020B0502020202020204" pitchFamily="34" charset="0"/>
              </a:rPr>
              <a:t> at the MMAB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46298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8000" contrast="33000"/>
                    </a14:imgEffect>
                  </a14:imgLayer>
                </a14:imgProps>
              </a:ext>
            </a:extLst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120" y="2019300"/>
            <a:ext cx="5871174" cy="4394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43</a:t>
            </a:fld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358342" y="653426"/>
            <a:ext cx="5814928" cy="80631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2842952" y="701972"/>
            <a:ext cx="68552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4000" b="1" dirty="0">
                <a:latin typeface="Century Gothic" panose="020B0502020202020204" pitchFamily="34" charset="0"/>
              </a:rPr>
              <a:t>Kickstarter Campaign</a:t>
            </a:r>
            <a:endParaRPr lang="en-US" alt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40332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8000" contrast="33000"/>
                    </a14:imgEffect>
                  </a14:imgLayer>
                </a14:imgProps>
              </a:ext>
            </a:extLst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9635" name="Picture 2" descr="Displaying IMG_14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05000"/>
            <a:ext cx="5715000" cy="42862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21"/>
          <p:cNvSpPr/>
          <p:nvPr/>
        </p:nvSpPr>
        <p:spPr>
          <a:xfrm>
            <a:off x="3200400" y="381000"/>
            <a:ext cx="5791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Scale Model Demo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8546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sueellenwelfonderauthor.files.wordpress.com/2013/05/a-cat-cute-standing-kitten-bugging-for-a-seco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1" y="2425700"/>
            <a:ext cx="2614613" cy="29416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1524000" y="1090613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ea typeface="MS PGothic" panose="020B0600070205080204" pitchFamily="34" charset="-128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27831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142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7" name="Picture 2" descr="http://www.developspace.info/images/uniha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7" y="1842170"/>
            <a:ext cx="5092992" cy="425090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www.developspace.info/images/cr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494" y="1842170"/>
            <a:ext cx="5689907" cy="425878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5867210" y="6137960"/>
            <a:ext cx="5689907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i="1" dirty="0" smtClean="0">
                <a:solidFill>
                  <a:schemeClr val="bg1"/>
                </a:solidFill>
              </a:rPr>
              <a:t>Concept of an initial, permanent, lunar crew and their jobs</a:t>
            </a:r>
            <a:endParaRPr lang="en-US" altLang="en-US" i="1" dirty="0">
              <a:solidFill>
                <a:schemeClr val="bg1"/>
              </a:solidFill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938618" y="6106210"/>
            <a:ext cx="3691165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i="1" dirty="0" err="1" smtClean="0">
                <a:solidFill>
                  <a:schemeClr val="bg1"/>
                </a:solidFill>
              </a:rPr>
              <a:t>UniHab</a:t>
            </a:r>
            <a:r>
              <a:rPr lang="en-US" altLang="en-US" i="1" dirty="0" smtClean="0">
                <a:solidFill>
                  <a:schemeClr val="bg1"/>
                </a:solidFill>
              </a:rPr>
              <a:t> concept (Plata)</a:t>
            </a:r>
            <a:endParaRPr lang="en-US" altLang="en-US" i="1" dirty="0">
              <a:solidFill>
                <a:schemeClr val="bg1"/>
              </a:solidFill>
            </a:endParaRPr>
          </a:p>
        </p:txBody>
      </p:sp>
      <p:sp>
        <p:nvSpPr>
          <p:cNvPr id="13" name="Rounded Rectangle 21"/>
          <p:cNvSpPr/>
          <p:nvPr/>
        </p:nvSpPr>
        <p:spPr>
          <a:xfrm>
            <a:off x="3275215" y="381000"/>
            <a:ext cx="564157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</a:t>
            </a:r>
            <a:r>
              <a:rPr lang="en-US" altLang="en-US" sz="4400" b="1" dirty="0" err="1" smtClean="0">
                <a:latin typeface="Century Gothic" panose="020B0502020202020204" pitchFamily="34" charset="0"/>
              </a:rPr>
              <a:t>Hab</a:t>
            </a:r>
            <a:r>
              <a:rPr lang="en-US" altLang="en-US" sz="4400" b="1" dirty="0" smtClean="0">
                <a:latin typeface="Century Gothic" panose="020B0502020202020204" pitchFamily="34" charset="0"/>
              </a:rPr>
              <a:t> &amp; Team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30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Picture 2" descr="http://dawn.jpl.nasa.gov/multimedia/images/imageoftheday/201206/IOTD-242_fu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6" t="1" r="11119" b="43790"/>
          <a:stretch/>
        </p:blipFill>
        <p:spPr bwMode="auto">
          <a:xfrm rot="10800000">
            <a:off x="361237" y="2268382"/>
            <a:ext cx="5114262" cy="371864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3125627" y="4527954"/>
            <a:ext cx="724741" cy="702545"/>
          </a:xfrm>
          <a:prstGeom prst="roundRect">
            <a:avLst>
              <a:gd name="adj" fmla="val 50000"/>
            </a:avLst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1977668" y="4509325"/>
            <a:ext cx="842735" cy="816926"/>
          </a:xfrm>
          <a:prstGeom prst="roundRect">
            <a:avLst>
              <a:gd name="adj" fmla="val 50000"/>
            </a:avLst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2300908" y="3278576"/>
            <a:ext cx="1446535" cy="1402235"/>
          </a:xfrm>
          <a:prstGeom prst="roundRect">
            <a:avLst>
              <a:gd name="adj" fmla="val 50000"/>
            </a:avLst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814850" y="2797517"/>
            <a:ext cx="1195910" cy="2178919"/>
          </a:xfrm>
          <a:prstGeom prst="roundRect">
            <a:avLst>
              <a:gd name="adj" fmla="val 50000"/>
            </a:avLst>
          </a:prstGeom>
          <a:solidFill>
            <a:schemeClr val="tx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632589" y="2713662"/>
            <a:ext cx="1190543" cy="1190543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57000">
                <a:schemeClr val="bg1">
                  <a:lumMod val="75000"/>
                </a:schemeClr>
              </a:gs>
              <a:gs pos="22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635584" y="3690480"/>
            <a:ext cx="1190543" cy="1190543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9000">
                <a:schemeClr val="bg1">
                  <a:lumMod val="75000"/>
                </a:schemeClr>
              </a:gs>
              <a:gs pos="27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35585" y="3238007"/>
            <a:ext cx="1187547" cy="1107114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67000">
                <a:schemeClr val="bg1">
                  <a:lumMod val="75000"/>
                </a:schemeClr>
              </a:gs>
              <a:gs pos="4000">
                <a:schemeClr val="tx1"/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63498" y="4276107"/>
            <a:ext cx="831133" cy="831133"/>
          </a:xfrm>
          <a:prstGeom prst="ellipse">
            <a:avLst/>
          </a:prstGeom>
          <a:solidFill>
            <a:schemeClr val="bg1">
              <a:lumMod val="65000"/>
              <a:alpha val="4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740570" y="4618579"/>
            <a:ext cx="331875" cy="331875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1000">
                <a:srgbClr val="9B9C9D"/>
              </a:gs>
              <a:gs pos="39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199641" y="3173186"/>
            <a:ext cx="1427581" cy="1427581"/>
          </a:xfrm>
          <a:prstGeom prst="ellipse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55000">
                <a:srgbClr val="9B9C9D"/>
              </a:gs>
              <a:gs pos="4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016693" y="4445938"/>
            <a:ext cx="509559" cy="50955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740570" y="4572748"/>
            <a:ext cx="331040" cy="228318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67000">
                <a:srgbClr val="9B9C9D"/>
              </a:gs>
              <a:gs pos="4000">
                <a:schemeClr val="tx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3814197">
            <a:off x="1852141" y="4083875"/>
            <a:ext cx="331040" cy="744053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911434" y="4434603"/>
            <a:ext cx="831133" cy="831133"/>
          </a:xfrm>
          <a:prstGeom prst="ellipse">
            <a:avLst/>
          </a:prstGeom>
          <a:gradFill flip="none" rotWithShape="1">
            <a:gsLst>
              <a:gs pos="100000">
                <a:schemeClr val="tx1"/>
              </a:gs>
              <a:gs pos="27000">
                <a:schemeClr val="bg1">
                  <a:lumMod val="50000"/>
                </a:schemeClr>
              </a:gs>
              <a:gs pos="41000">
                <a:schemeClr val="bg1">
                  <a:lumMod val="50000"/>
                </a:schemeClr>
              </a:gs>
              <a:gs pos="4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4921" y="3193620"/>
            <a:ext cx="1482561" cy="142593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 rot="3814197">
            <a:off x="1790078" y="3980951"/>
            <a:ext cx="331040" cy="744053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67000">
                <a:srgbClr val="9B9C9D"/>
              </a:gs>
              <a:gs pos="4000">
                <a:schemeClr val="tx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076533" y="4449217"/>
            <a:ext cx="701733" cy="701733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55000">
                <a:schemeClr val="bg1">
                  <a:lumMod val="65000"/>
                </a:schemeClr>
              </a:gs>
              <a:gs pos="4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1212555" y="3235746"/>
            <a:ext cx="1086190" cy="1052925"/>
          </a:xfrm>
          <a:prstGeom prst="roundRect">
            <a:avLst>
              <a:gd name="adj" fmla="val 50000"/>
            </a:avLst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143570" y="3150986"/>
            <a:ext cx="1071797" cy="1071797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62000">
                <a:schemeClr val="bg1">
                  <a:lumMod val="50000"/>
                </a:schemeClr>
              </a:gs>
              <a:gs pos="40000">
                <a:schemeClr val="tx1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862485" y="2268383"/>
            <a:ext cx="5905248" cy="3718646"/>
            <a:chOff x="6511273" y="2330035"/>
            <a:chExt cx="5003782" cy="3705122"/>
          </a:xfrm>
        </p:grpSpPr>
        <p:pic>
          <p:nvPicPr>
            <p:cNvPr id="39" name="Picture 2" descr="To walk among the marshmallow hill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273" y="2330035"/>
              <a:ext cx="5003782" cy="3705122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Isosceles Triangle 39"/>
            <p:cNvSpPr/>
            <p:nvPr/>
          </p:nvSpPr>
          <p:spPr>
            <a:xfrm>
              <a:off x="9321811" y="4077932"/>
              <a:ext cx="465506" cy="325609"/>
            </a:xfrm>
            <a:prstGeom prst="triangle">
              <a:avLst/>
            </a:prstGeom>
            <a:gradFill flip="none" rotWithShape="1">
              <a:gsLst>
                <a:gs pos="87000">
                  <a:schemeClr val="bg1"/>
                </a:gs>
                <a:gs pos="48000">
                  <a:schemeClr val="bg1">
                    <a:lumMod val="50000"/>
                  </a:schemeClr>
                </a:gs>
                <a:gs pos="19000">
                  <a:schemeClr val="tx1"/>
                </a:gs>
              </a:gsLst>
              <a:lin ang="10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0377587" y="4059841"/>
              <a:ext cx="836251" cy="667328"/>
            </a:xfrm>
            <a:prstGeom prst="ellipse">
              <a:avLst/>
            </a:prstGeom>
            <a:gradFill flip="none" rotWithShape="1">
              <a:gsLst>
                <a:gs pos="87000">
                  <a:schemeClr val="bg1"/>
                </a:gs>
                <a:gs pos="63000">
                  <a:schemeClr val="bg1">
                    <a:lumMod val="50000"/>
                  </a:schemeClr>
                </a:gs>
                <a:gs pos="4000">
                  <a:schemeClr val="tx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9554564" y="3983591"/>
              <a:ext cx="680918" cy="866034"/>
            </a:xfrm>
            <a:prstGeom prst="ellipse">
              <a:avLst/>
            </a:prstGeom>
            <a:gradFill flip="none" rotWithShape="1">
              <a:gsLst>
                <a:gs pos="84000">
                  <a:schemeClr val="accent1">
                    <a:lumMod val="5000"/>
                    <a:lumOff val="95000"/>
                  </a:schemeClr>
                </a:gs>
                <a:gs pos="68000">
                  <a:schemeClr val="bg2">
                    <a:lumMod val="75000"/>
                  </a:schemeClr>
                </a:gs>
                <a:gs pos="38000">
                  <a:schemeClr val="tx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8946788" y="3990041"/>
              <a:ext cx="435840" cy="554328"/>
            </a:xfrm>
            <a:prstGeom prst="ellipse">
              <a:avLst/>
            </a:prstGeom>
            <a:gradFill flip="none" rotWithShape="1">
              <a:gsLst>
                <a:gs pos="44000">
                  <a:schemeClr val="tx1">
                    <a:lumMod val="65000"/>
                    <a:lumOff val="35000"/>
                  </a:schemeClr>
                </a:gs>
                <a:gs pos="74000">
                  <a:schemeClr val="bg1">
                    <a:lumMod val="50000"/>
                    <a:alpha val="4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9104237" y="4260284"/>
              <a:ext cx="519385" cy="16175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000">
                  <a:schemeClr val="accent1">
                    <a:lumMod val="5000"/>
                    <a:lumOff val="95000"/>
                  </a:schemeClr>
                </a:gs>
                <a:gs pos="67000">
                  <a:schemeClr val="bg1">
                    <a:lumMod val="65000"/>
                  </a:schemeClr>
                </a:gs>
                <a:gs pos="4000">
                  <a:schemeClr val="tx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66531" y="2777353"/>
              <a:ext cx="685496" cy="686182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6200000">
              <a:off x="9450511" y="4067490"/>
              <a:ext cx="896249" cy="677760"/>
            </a:xfrm>
            <a:prstGeom prst="rect">
              <a:avLst/>
            </a:prstGeom>
          </p:spPr>
        </p:pic>
        <p:sp>
          <p:nvSpPr>
            <p:cNvPr id="50" name="Rounded Rectangle 49"/>
            <p:cNvSpPr/>
            <p:nvPr/>
          </p:nvSpPr>
          <p:spPr>
            <a:xfrm rot="16200000">
              <a:off x="9725006" y="4382351"/>
              <a:ext cx="346785" cy="9112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2" descr="To walk among the marshmallow hills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577"/>
            <a:stretch/>
          </p:blipFill>
          <p:spPr bwMode="auto">
            <a:xfrm>
              <a:off x="6511273" y="4413819"/>
              <a:ext cx="5003782" cy="1608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Oval 51"/>
            <p:cNvSpPr/>
            <p:nvPr/>
          </p:nvSpPr>
          <p:spPr>
            <a:xfrm>
              <a:off x="10020070" y="4134878"/>
              <a:ext cx="491618" cy="23552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61000">
                  <a:schemeClr val="bg1">
                    <a:lumMod val="65000"/>
                  </a:schemeClr>
                </a:gs>
                <a:gs pos="39000">
                  <a:schemeClr val="tx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0023900" y="4254519"/>
              <a:ext cx="491618" cy="16208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67000">
                  <a:schemeClr val="bg1">
                    <a:lumMod val="50000"/>
                  </a:schemeClr>
                </a:gs>
                <a:gs pos="4000">
                  <a:schemeClr val="tx1"/>
                </a:gs>
              </a:gsLst>
              <a:lin ang="10800000" scaled="0"/>
              <a:tileRect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6845759" y="4507175"/>
              <a:ext cx="780610" cy="136240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2" descr="http://www.developspace.info/images/lander-cargo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2F5597"/>
                </a:clrFrom>
                <a:clrTo>
                  <a:srgbClr val="2F559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244" r="24794"/>
            <a:stretch/>
          </p:blipFill>
          <p:spPr bwMode="auto">
            <a:xfrm>
              <a:off x="6734971" y="4190449"/>
              <a:ext cx="845024" cy="446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8" name="TextBox 1"/>
          <p:cNvSpPr txBox="1">
            <a:spLocks noChangeArrowheads="1"/>
          </p:cNvSpPr>
          <p:nvPr/>
        </p:nvSpPr>
        <p:spPr bwMode="auto">
          <a:xfrm>
            <a:off x="5762881" y="6053186"/>
            <a:ext cx="3691165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i="1" dirty="0" smtClean="0">
                <a:solidFill>
                  <a:schemeClr val="bg1"/>
                </a:solidFill>
              </a:rPr>
              <a:t>Lunar base concept – Surface view</a:t>
            </a:r>
            <a:endParaRPr lang="en-US" altLang="en-US" i="1" dirty="0">
              <a:solidFill>
                <a:schemeClr val="bg1"/>
              </a:solidFill>
            </a:endParaRPr>
          </a:p>
        </p:txBody>
      </p:sp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1758450" y="6088621"/>
            <a:ext cx="3691165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i="1" dirty="0" smtClean="0">
                <a:solidFill>
                  <a:schemeClr val="bg1"/>
                </a:solidFill>
              </a:rPr>
              <a:t>Lunar base concept – Bird’s eye view</a:t>
            </a:r>
            <a:endParaRPr lang="en-US" altLang="en-US" i="1" dirty="0">
              <a:solidFill>
                <a:schemeClr val="bg1"/>
              </a:solidFill>
            </a:endParaRPr>
          </a:p>
        </p:txBody>
      </p:sp>
      <p:sp>
        <p:nvSpPr>
          <p:cNvPr id="56" name="Rounded Rectangle 21"/>
          <p:cNvSpPr/>
          <p:nvPr/>
        </p:nvSpPr>
        <p:spPr>
          <a:xfrm>
            <a:off x="3275215" y="381000"/>
            <a:ext cx="564157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57" name="TextBox 4"/>
          <p:cNvSpPr txBox="1">
            <a:spLocks noChangeArrowheads="1"/>
          </p:cNvSpPr>
          <p:nvPr/>
        </p:nvSpPr>
        <p:spPr bwMode="auto">
          <a:xfrm>
            <a:off x="0" y="422566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</a:t>
            </a:r>
            <a:r>
              <a:rPr lang="en-US" altLang="en-US" sz="4400" b="1" dirty="0" err="1" smtClean="0">
                <a:latin typeface="Century Gothic" panose="020B0502020202020204" pitchFamily="34" charset="0"/>
              </a:rPr>
              <a:t>Hab</a:t>
            </a:r>
            <a:r>
              <a:rPr lang="en-US" altLang="en-US" sz="4400" b="1" dirty="0" smtClean="0">
                <a:latin typeface="Century Gothic" panose="020B0502020202020204" pitchFamily="34" charset="0"/>
              </a:rPr>
              <a:t> &amp; Team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2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21"/>
          <p:cNvSpPr/>
          <p:nvPr/>
        </p:nvSpPr>
        <p:spPr>
          <a:xfrm>
            <a:off x="2369127" y="381000"/>
            <a:ext cx="7377546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524000" y="422566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Inflatables vs 3D Printing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495" y="2209801"/>
            <a:ext cx="4103988" cy="2620387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F76B9F-81E9-4900-8967-7CA6BFF53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9495" y="4906387"/>
            <a:ext cx="41039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Inflatables</a:t>
            </a:r>
          </a:p>
        </p:txBody>
      </p:sp>
      <p:pic>
        <p:nvPicPr>
          <p:cNvPr id="11" name="Picture 2" descr="Image result for 3d printed ma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496" y="2209801"/>
            <a:ext cx="3533105" cy="2620387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F76B9F-81E9-4900-8967-7CA6BFF53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1495" y="4906388"/>
            <a:ext cx="353310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ISRU Construction</a:t>
            </a:r>
          </a:p>
        </p:txBody>
      </p:sp>
    </p:spTree>
    <p:extLst>
      <p:ext uri="{BB962C8B-B14F-4D97-AF65-F5344CB8AC3E}">
        <p14:creationId xmlns:p14="http://schemas.microsoft.com/office/powerpoint/2010/main" val="14621482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8000" contrast="33000"/>
                    </a14:imgEffect>
                  </a14:imgLayer>
                </a14:imgProps>
              </a:ext>
            </a:extLst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95600" y="406400"/>
            <a:ext cx="6400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52400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4400" b="1" dirty="0">
                <a:latin typeface="+mn-lt"/>
              </a:rPr>
              <a:t>Advantages of Inflatables</a:t>
            </a:r>
            <a:endParaRPr lang="en-US" altLang="en-US" sz="4000" dirty="0">
              <a:latin typeface="+mn-lt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24000" y="5257801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+mn-lt"/>
              </a:rPr>
              <a:t>Very large volume</a:t>
            </a:r>
          </a:p>
        </p:txBody>
      </p:sp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828800"/>
            <a:ext cx="8177213" cy="3200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1968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F7F4B2-7C25-451A-8DE1-571221A4E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8000" contrast="33000"/>
                    </a14:imgEffect>
                  </a14:imgLayer>
                </a14:imgProps>
              </a:ext>
            </a:extLst>
          </a:blip>
          <a:srcRect t="11236" r="3546" b="347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343276" y="433388"/>
            <a:ext cx="5495925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52400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4400" b="1" dirty="0">
                <a:latin typeface="+mn-lt"/>
              </a:rPr>
              <a:t>Very Large Inflatables</a:t>
            </a:r>
            <a:endParaRPr lang="en-US" altLang="en-US" sz="4000" dirty="0">
              <a:latin typeface="+mn-lt"/>
            </a:endParaRPr>
          </a:p>
        </p:txBody>
      </p:sp>
      <p:pic>
        <p:nvPicPr>
          <p:cNvPr id="4506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1474788"/>
            <a:ext cx="3221037" cy="24876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06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"/>
          <a:stretch>
            <a:fillRect/>
          </a:stretch>
        </p:blipFill>
        <p:spPr bwMode="auto">
          <a:xfrm>
            <a:off x="3457575" y="4191001"/>
            <a:ext cx="5410200" cy="24098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06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1474788"/>
            <a:ext cx="3709988" cy="24876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0917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327</Words>
  <Application>Microsoft Office PowerPoint</Application>
  <PresentationFormat>Widescreen</PresentationFormat>
  <Paragraphs>150</Paragraphs>
  <Slides>45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MS PGothic</vt:lpstr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Loma Linda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llulibpub</dc:creator>
  <cp:lastModifiedBy>llulibpub</cp:lastModifiedBy>
  <cp:revision>10</cp:revision>
  <dcterms:created xsi:type="dcterms:W3CDTF">2019-06-04T02:53:12Z</dcterms:created>
  <dcterms:modified xsi:type="dcterms:W3CDTF">2019-06-04T04:20:06Z</dcterms:modified>
</cp:coreProperties>
</file>