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84" r:id="rId4"/>
    <p:sldId id="314" r:id="rId5"/>
    <p:sldId id="317" r:id="rId6"/>
    <p:sldId id="312" r:id="rId7"/>
    <p:sldId id="310" r:id="rId8"/>
    <p:sldId id="313" r:id="rId9"/>
    <p:sldId id="311" r:id="rId10"/>
    <p:sldId id="315" r:id="rId11"/>
    <p:sldId id="316" r:id="rId12"/>
    <p:sldId id="290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8D1B9-DDB0-45D4-96BD-0A44C607298F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44F2F-B85F-44AA-90E7-16DB8E93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51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3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1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3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F5796-B7C6-45A0-B4A0-9C7D6769A17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C180-5627-4774-A6B1-4C822254A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76377" y="862725"/>
            <a:ext cx="10515600" cy="2337675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1008139"/>
            <a:ext cx="1219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 smtClean="0">
                <a:latin typeface="Century Gothic" panose="020B0502020202020204" pitchFamily="34" charset="0"/>
              </a:rPr>
              <a:t>Children, Family,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 smtClean="0">
                <a:latin typeface="Century Gothic" panose="020B0502020202020204" pitchFamily="34" charset="0"/>
              </a:rPr>
              <a:t>&amp; Population Growth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448373" y="4203979"/>
            <a:ext cx="55219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Alexander Layendecker, MPH, PhD, ACS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Researcher, Human Sexuality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Space Development Network</a:t>
            </a:r>
            <a:endParaRPr lang="en-US" altLang="en-US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a.layendecker@asri.space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78840" y="6132416"/>
            <a:ext cx="2057400" cy="365125"/>
          </a:xfrm>
        </p:spPr>
        <p:txBody>
          <a:bodyPr/>
          <a:lstStyle/>
          <a:p>
            <a:fld id="{885615EC-2FFF-46A6-A166-76F25BC45670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496" y="4332505"/>
            <a:ext cx="1470787" cy="1958510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41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30731" y="1735491"/>
            <a:ext cx="11260525" cy="4963889"/>
          </a:xfrm>
          <a:prstGeom prst="roundRect">
            <a:avLst/>
          </a:prstGeom>
          <a:solidFill>
            <a:schemeClr val="bg1">
              <a:alpha val="9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1945533" y="507012"/>
            <a:ext cx="8278238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930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First Off-World Birth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83553" y="1965390"/>
            <a:ext cx="530911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Birth on the Moon, Mars, or in a spacecraft/station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Gravity level “window” baselines </a:t>
            </a:r>
            <a:r>
              <a:rPr lang="en-US" altLang="en-US" sz="2600" i="1" dirty="0" smtClean="0">
                <a:latin typeface="Candara" panose="020E0502030303020204" pitchFamily="34" charset="0"/>
              </a:rPr>
              <a:t>will</a:t>
            </a:r>
            <a:r>
              <a:rPr lang="en-US" altLang="en-US" sz="2600" dirty="0" smtClean="0">
                <a:latin typeface="Candara" panose="020E0502030303020204" pitchFamily="34" charset="0"/>
              </a:rPr>
              <a:t> be moved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5902366" y="2164703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50930" y="216781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158903" y="1978295"/>
            <a:ext cx="422724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err="1" smtClean="0">
                <a:latin typeface="Candara" panose="020E0502030303020204" pitchFamily="34" charset="0"/>
              </a:rPr>
              <a:t>SpaceBorn</a:t>
            </a:r>
            <a:r>
              <a:rPr lang="en-US" altLang="en-US" sz="2600" dirty="0" smtClean="0">
                <a:latin typeface="Candara" panose="020E0502030303020204" pitchFamily="34" charset="0"/>
              </a:rPr>
              <a:t> United (previously </a:t>
            </a:r>
            <a:r>
              <a:rPr lang="en-US" altLang="en-US" sz="2600" dirty="0" err="1" smtClean="0">
                <a:latin typeface="Candara" panose="020E0502030303020204" pitchFamily="34" charset="0"/>
              </a:rPr>
              <a:t>SpaceLife</a:t>
            </a:r>
            <a:r>
              <a:rPr lang="en-US" altLang="en-US" sz="2600" dirty="0" smtClean="0">
                <a:latin typeface="Candara" panose="020E0502030303020204" pitchFamily="34" charset="0"/>
              </a:rPr>
              <a:t> Origin)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600" dirty="0">
                <a:latin typeface="Candara" panose="020E0502030303020204" pitchFamily="34" charset="0"/>
              </a:rPr>
              <a:t>b</a:t>
            </a:r>
            <a:r>
              <a:rPr lang="en-US" altLang="en-US" sz="2600" dirty="0" smtClean="0">
                <a:latin typeface="Candara" panose="020E0502030303020204" pitchFamily="34" charset="0"/>
              </a:rPr>
              <a:t>ased in the Netherlands, projecting first baby born in space 2024.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Ethical/medical/legal considerations.</a:t>
            </a: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909292" y="3345802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52501" y="454493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developspace.info/images/chil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92" y="4187798"/>
            <a:ext cx="2924977" cy="21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2" grpId="0" animBg="1"/>
      <p:bldP spid="23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30731" y="1735491"/>
            <a:ext cx="11260525" cy="4963889"/>
          </a:xfrm>
          <a:prstGeom prst="roundRect">
            <a:avLst/>
          </a:prstGeom>
          <a:solidFill>
            <a:schemeClr val="bg1">
              <a:alpha val="9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1260629" y="507012"/>
            <a:ext cx="9650027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930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Social Environment for Children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140115" y="2059660"/>
            <a:ext cx="530911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Living inside a compact world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Potential returns to Earth</a:t>
            </a: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5958928" y="2258973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007492" y="226208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215465" y="2072565"/>
            <a:ext cx="422724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Frontier-like isolation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>
                <a:latin typeface="Candara" panose="020E0502030303020204" pitchFamily="34" charset="0"/>
              </a:rPr>
              <a:t>Micro-society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Sparse resources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Education system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Play </a:t>
            </a:r>
            <a:r>
              <a:rPr lang="en-US" altLang="en-US" sz="2600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Lessons Derived</a:t>
            </a: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009061" y="3055502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020058" y="3848929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1055" y="4642352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023199" y="5435774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60497" y="304297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future space traveller peers out the window enjoying the view of a lifetime. Space tourism may help ensure the continuation of humankin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49" y="3480687"/>
            <a:ext cx="5055618" cy="29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2" grpId="0" animBg="1"/>
      <p:bldP spid="23" grpId="0"/>
      <p:bldP spid="10" grpId="0" animBg="1"/>
      <p:bldP spid="11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30731" y="1735491"/>
            <a:ext cx="11260525" cy="4963889"/>
          </a:xfrm>
          <a:prstGeom prst="roundRect">
            <a:avLst/>
          </a:prstGeom>
          <a:solidFill>
            <a:schemeClr val="bg1">
              <a:alpha val="9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3974842" y="507012"/>
            <a:ext cx="4242314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930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Conclusions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00535" y="3412442"/>
            <a:ext cx="41718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Ability to reproduce genetic lines in space is the truest measure of Earth independence.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83553" y="1965390"/>
            <a:ext cx="530911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Mitigation techniques exist but will likely be very expensive and could require extensive engineering.</a:t>
            </a: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5902366" y="2164703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905473" y="361406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50930" y="216781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44309" y="3609428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954040" y="5382845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083553" y="3435603"/>
            <a:ext cx="530911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Family units will form the core of colonial outposts in space, as they have throughout history.</a:t>
            </a: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090807" y="5210920"/>
            <a:ext cx="422724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Numerous challenges/pitfalls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600" dirty="0">
                <a:latin typeface="Candara" panose="020E0502030303020204" pitchFamily="34" charset="0"/>
              </a:rPr>
              <a:t>e</a:t>
            </a:r>
            <a:r>
              <a:rPr lang="en-US" altLang="en-US" sz="2600" dirty="0" smtClean="0">
                <a:latin typeface="Candara" panose="020E0502030303020204" pitchFamily="34" charset="0"/>
              </a:rPr>
              <a:t>xist, with much research remaining to be done.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158903" y="1978295"/>
            <a:ext cx="422724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Enabling r</a:t>
            </a:r>
            <a:r>
              <a:rPr lang="en-US" altLang="en-US" sz="2600" dirty="0" smtClean="0">
                <a:latin typeface="Candara" panose="020E0502030303020204" pitchFamily="34" charset="0"/>
              </a:rPr>
              <a:t>eproduction in space is indispensable to our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600" dirty="0">
                <a:latin typeface="Candara" panose="020E0502030303020204" pitchFamily="34" charset="0"/>
              </a:rPr>
              <a:t>s</a:t>
            </a:r>
            <a:r>
              <a:rPr lang="en-US" altLang="en-US" sz="2600" dirty="0" smtClean="0">
                <a:latin typeface="Candara" panose="020E0502030303020204" pitchFamily="34" charset="0"/>
              </a:rPr>
              <a:t>urvival as a species.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" grpId="0" animBg="1"/>
      <p:bldP spid="9" grpId="0" animBg="1"/>
      <p:bldP spid="12" grpId="0" animBg="1"/>
      <p:bldP spid="17" grpId="0" animBg="1"/>
      <p:bldP spid="18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0" y="2088204"/>
            <a:ext cx="12191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Q&amp;A Session</a:t>
            </a:r>
            <a:endParaRPr lang="en-US" altLang="en-US" sz="5400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448373" y="4203979"/>
            <a:ext cx="55219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Alexander Layendecker, MPH, PhD, ACS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Researcher, Human Sexuality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Space Development Network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a.layendecker@asri.space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78840" y="6132416"/>
            <a:ext cx="2057400" cy="365125"/>
          </a:xfrm>
        </p:spPr>
        <p:txBody>
          <a:bodyPr/>
          <a:lstStyle/>
          <a:p>
            <a:fld id="{885615EC-2FFF-46A6-A166-76F25BC45670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496" y="4332505"/>
            <a:ext cx="1470787" cy="1958510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316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9"/>
    </mc:Choice>
    <mc:Fallback xmlns="">
      <p:transition spd="slow" advTm="84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30173" y="1552756"/>
            <a:ext cx="9548032" cy="512409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4272742" y="507012"/>
            <a:ext cx="3559384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963" y="569930"/>
            <a:ext cx="38560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Overview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56625" y="2103430"/>
            <a:ext cx="916748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dirty="0" smtClean="0"/>
              <a:t> Initial </a:t>
            </a:r>
            <a:r>
              <a:rPr lang="en-US" sz="3600" dirty="0"/>
              <a:t>crew composed of couples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Challenges to reproduction</a:t>
            </a:r>
            <a:endParaRPr lang="en-US" sz="3600" dirty="0"/>
          </a:p>
          <a:p>
            <a:r>
              <a:rPr lang="en-US" sz="3600" dirty="0" smtClean="0"/>
              <a:t> Preventing </a:t>
            </a:r>
            <a:r>
              <a:rPr lang="en-US" sz="3600" dirty="0" smtClean="0"/>
              <a:t>infertility vs </a:t>
            </a:r>
            <a:r>
              <a:rPr lang="en-US" sz="3600" dirty="0"/>
              <a:t>P</a:t>
            </a:r>
            <a:r>
              <a:rPr lang="en-US" sz="3600" dirty="0" smtClean="0"/>
              <a:t>reventing pregnancy</a:t>
            </a:r>
            <a:endParaRPr lang="en-US" sz="3600" dirty="0"/>
          </a:p>
          <a:p>
            <a:r>
              <a:rPr lang="en-US" sz="3600" dirty="0" smtClean="0"/>
              <a:t> AG </a:t>
            </a:r>
            <a:r>
              <a:rPr lang="en-US" sz="3600" dirty="0"/>
              <a:t>Rx for gestation &amp; childhood</a:t>
            </a:r>
          </a:p>
          <a:p>
            <a:r>
              <a:rPr lang="en-US" sz="3600" dirty="0" smtClean="0"/>
              <a:t> The </a:t>
            </a:r>
            <a:r>
              <a:rPr lang="en-US" sz="3600" dirty="0"/>
              <a:t>first child born off Earth</a:t>
            </a:r>
          </a:p>
          <a:p>
            <a:r>
              <a:rPr lang="en-US" sz="3600" dirty="0" smtClean="0"/>
              <a:t> The </a:t>
            </a:r>
            <a:r>
              <a:rPr lang="en-US" sz="3600" dirty="0"/>
              <a:t>social environment for </a:t>
            </a:r>
            <a:r>
              <a:rPr lang="en-US" sz="3600" dirty="0" smtClean="0"/>
              <a:t>children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66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781878" y="524739"/>
            <a:ext cx="10555294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869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Reasons for Earth Independence?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2852" y="2609215"/>
            <a:ext cx="10913103" cy="3315595"/>
            <a:chOff x="5938362" y="2170805"/>
            <a:chExt cx="5639403" cy="3315595"/>
          </a:xfrm>
        </p:grpSpPr>
        <p:sp>
          <p:nvSpPr>
            <p:cNvPr id="10" name="Rounded Rectangle 9"/>
            <p:cNvSpPr/>
            <p:nvPr/>
          </p:nvSpPr>
          <p:spPr>
            <a:xfrm>
              <a:off x="5938362" y="2170805"/>
              <a:ext cx="5639403" cy="3315595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2173" y="2353186"/>
              <a:ext cx="5392870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4400" b="1" dirty="0" smtClean="0"/>
                <a:t>Reduce costs.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4400" b="1" dirty="0" smtClean="0"/>
                <a:t>Increase security.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4400" b="1" u="sng" dirty="0" smtClean="0"/>
                <a:t>Ensure the survival of the human species</a:t>
              </a:r>
              <a:r>
                <a:rPr lang="en-US" sz="4400" b="1" dirty="0" smtClean="0"/>
                <a:t>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4400" b="1" dirty="0" smtClean="0"/>
                <a:t>Ensure the survival of the biosphere.</a:t>
              </a:r>
              <a:endParaRPr lang="en-US" sz="4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064909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30731" y="1735491"/>
            <a:ext cx="11260525" cy="4963889"/>
          </a:xfrm>
          <a:prstGeom prst="roundRect">
            <a:avLst/>
          </a:prstGeom>
          <a:solidFill>
            <a:schemeClr val="bg1">
              <a:alpha val="9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1945533" y="507012"/>
            <a:ext cx="8278238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930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Sending “Coupled” Crews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83553" y="1965390"/>
            <a:ext cx="530911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u="sng" dirty="0" smtClean="0">
                <a:latin typeface="Candara" panose="020E0502030303020204" pitchFamily="34" charset="0"/>
              </a:rPr>
              <a:t>Disadvantages</a:t>
            </a:r>
            <a:r>
              <a:rPr lang="en-US" altLang="en-US" sz="2600" dirty="0" smtClean="0">
                <a:latin typeface="Candara" panose="020E050203030302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Potential affairs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Tribalism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Jealousy/Resentments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Preferential Treatment</a:t>
            </a: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5902366" y="2164703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50930" y="216781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158903" y="1978295"/>
            <a:ext cx="422724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u="sng" dirty="0" smtClean="0">
                <a:latin typeface="Candara" panose="020E0502030303020204" pitchFamily="34" charset="0"/>
              </a:rPr>
              <a:t>Advantages</a:t>
            </a:r>
            <a:r>
              <a:rPr lang="en-US" altLang="en-US" sz="2600" dirty="0" smtClean="0">
                <a:latin typeface="Candara" panose="020E050203030302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Crew Cohesion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Unified Families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Multi-generational Capable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Improved Crew Dynamics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Improved Duty Performance</a:t>
            </a: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 smtClean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952411" y="2950519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961287" y="3740639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962765" y="4541112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955367" y="534158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955367" y="6122817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901722" y="2946082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903200" y="3728795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04680" y="4538145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906159" y="5320859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1945533" y="507012"/>
            <a:ext cx="8278238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930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Sending “Coupled” Crews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049" y="1699055"/>
            <a:ext cx="6582687" cy="49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30731" y="1735491"/>
            <a:ext cx="11260525" cy="4963889"/>
          </a:xfrm>
          <a:prstGeom prst="roundRect">
            <a:avLst/>
          </a:prstGeom>
          <a:solidFill>
            <a:schemeClr val="bg1">
              <a:alpha val="9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1692613" y="507012"/>
            <a:ext cx="8715983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930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Challenges to Reproduction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00535" y="5109992"/>
            <a:ext cx="422724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Copulation appears wholly doable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83553" y="1965390"/>
            <a:ext cx="530911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u="sng" dirty="0" smtClean="0">
                <a:latin typeface="Candara" panose="020E0502030303020204" pitchFamily="34" charset="0"/>
              </a:rPr>
              <a:t>Microgravity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Mitigation:  Artificial Gravity; Simulated Earth environment</a:t>
            </a: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Evolution in a 1 Earth G environment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Mars – 0.38 G,  Moon – 0.16 G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Synergistic effects:  Fertilization</a:t>
            </a:r>
            <a:r>
              <a:rPr lang="en-US" altLang="en-US" sz="2600" dirty="0">
                <a:latin typeface="Candara" panose="020E0502030303020204" pitchFamily="34" charset="0"/>
              </a:rPr>
              <a:t>, Gestation, Development, Delivery, Birth and Postnatal care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5902366" y="2164703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905476" y="4939152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50930" y="2165822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954040" y="5304015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100535" y="1976306"/>
            <a:ext cx="422724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u="sng" dirty="0" smtClean="0">
                <a:latin typeface="Candara" panose="020E0502030303020204" pitchFamily="34" charset="0"/>
              </a:rPr>
              <a:t>Radiation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Mitigation:  Living below the surface</a:t>
            </a:r>
          </a:p>
          <a:p>
            <a:pPr>
              <a:spcBef>
                <a:spcPct val="0"/>
              </a:spcBef>
              <a:buNone/>
            </a:pPr>
            <a:endParaRPr lang="en-US" altLang="en-US" sz="2600" dirty="0"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Will not have benefit of magnetosphere and atmosphere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920010" y="3734147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905476" y="3722908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" grpId="0" animBg="1"/>
      <p:bldP spid="10" grpId="0" animBg="1"/>
      <p:bldP spid="12" grpId="0" animBg="1"/>
      <p:bldP spid="18" grpId="0" animBg="1"/>
      <p:bldP spid="23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147762"/>
            <a:ext cx="114490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30731" y="1735491"/>
            <a:ext cx="11260525" cy="4963889"/>
          </a:xfrm>
          <a:prstGeom prst="roundRect">
            <a:avLst/>
          </a:prstGeom>
          <a:solidFill>
            <a:schemeClr val="bg1">
              <a:alpha val="9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126460" y="507012"/>
            <a:ext cx="11935838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930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Preventing Infertility vs Preventing Births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00535" y="2719198"/>
            <a:ext cx="422724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Radiation damage to gametes and reproductive systems (males vs females)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83553" y="1965390"/>
            <a:ext cx="53091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u="sng" dirty="0" smtClean="0">
                <a:latin typeface="Candara" panose="020E0502030303020204" pitchFamily="34" charset="0"/>
              </a:rPr>
              <a:t>Preventing Births</a:t>
            </a:r>
            <a:endParaRPr lang="en-US" altLang="en-US" sz="2600" u="sng" dirty="0">
              <a:latin typeface="Candara" panose="020E050203030302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5902366" y="2164703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905473" y="2837756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50930" y="216781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44309" y="4361786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954040" y="2889974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083553" y="2650420"/>
            <a:ext cx="530911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>
                <a:latin typeface="Candara" panose="020E0502030303020204" pitchFamily="34" charset="0"/>
              </a:rPr>
              <a:t>Ectopic Pregnancies, Cytoskeletal deformities during </a:t>
            </a:r>
            <a:r>
              <a:rPr lang="en-US" altLang="en-US" sz="2600" dirty="0" smtClean="0">
                <a:latin typeface="Candara" panose="020E0502030303020204" pitchFamily="34" charset="0"/>
              </a:rPr>
              <a:t>development, Hydrocephaly</a:t>
            </a: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090807" y="4173390"/>
            <a:ext cx="42272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Endometriosis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158903" y="1978295"/>
            <a:ext cx="42272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u="sng" dirty="0" smtClean="0">
                <a:latin typeface="Candara" panose="020E0502030303020204" pitchFamily="34" charset="0"/>
              </a:rPr>
              <a:t>Preventing Infertility</a:t>
            </a:r>
            <a:endParaRPr lang="en-US" altLang="en-US" sz="2600" u="sng" dirty="0" smtClean="0">
              <a:latin typeface="Candara" panose="020E0502030303020204" pitchFamily="34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905476" y="4350809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6083553" y="4157168"/>
            <a:ext cx="53091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Contraception use by Astronauts</a:t>
            </a: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918959" y="506515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6097036" y="4871510"/>
            <a:ext cx="53091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Abstinence</a:t>
            </a: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936911" y="5064607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083409" y="4876211"/>
            <a:ext cx="42272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Implantation concerns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29314" y="5759094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6107391" y="5565453"/>
            <a:ext cx="53091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Vasectomies/Tubal ligation</a:t>
            </a:r>
            <a:endParaRPr lang="en-US" altLang="en-US" sz="2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" grpId="0" animBg="1"/>
      <p:bldP spid="9" grpId="0" animBg="1"/>
      <p:bldP spid="12" grpId="0" animBg="1"/>
      <p:bldP spid="17" grpId="0" animBg="1"/>
      <p:bldP spid="18" grpId="0" animBg="1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9" grpId="0" animBg="1"/>
      <p:bldP spid="30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7F4B2-7C25-451A-8DE1-571221A4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8000" contrast="33000"/>
                    </a14:imgEffect>
                  </a14:imgLayer>
                </a14:imgProps>
              </a:ext>
            </a:extLst>
          </a:blip>
          <a:srcRect t="11236" r="3546" b="34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30731" y="1735491"/>
            <a:ext cx="11260525" cy="4963889"/>
          </a:xfrm>
          <a:prstGeom prst="roundRect">
            <a:avLst/>
          </a:prstGeom>
          <a:solidFill>
            <a:schemeClr val="bg1">
              <a:alpha val="9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73388C26-58D1-4A47-81CF-69DB01506EA4}"/>
              </a:ext>
            </a:extLst>
          </p:cNvPr>
          <p:cNvSpPr/>
          <p:nvPr/>
        </p:nvSpPr>
        <p:spPr>
          <a:xfrm>
            <a:off x="3064213" y="507012"/>
            <a:ext cx="6021421" cy="963239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BD0D63-4833-46AF-BF07-F5D68003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9930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 smtClean="0">
                <a:latin typeface="Century Gothic" panose="020B0502020202020204" pitchFamily="34" charset="0"/>
              </a:rPr>
              <a:t>Artificial Gravity Rx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50930" y="2167811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44309" y="4838125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090807" y="4649730"/>
            <a:ext cx="42272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Centrifuge arm </a:t>
            </a:r>
            <a:r>
              <a:rPr lang="en-US" altLang="en-US" sz="2600" dirty="0">
                <a:latin typeface="Candara" panose="020E0502030303020204" pitchFamily="34" charset="0"/>
              </a:rPr>
              <a:t>l</a:t>
            </a:r>
            <a:r>
              <a:rPr lang="en-US" altLang="en-US" sz="2600" dirty="0" smtClean="0">
                <a:latin typeface="Candara" panose="020E0502030303020204" pitchFamily="34" charset="0"/>
              </a:rPr>
              <a:t>ength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158903" y="1978295"/>
            <a:ext cx="422724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Relatively untested, particularly with pregnant mothers, infants, small children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pic>
        <p:nvPicPr>
          <p:cNvPr id="1026" name="Picture 2" descr="http://www.developspace.info/images/anima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20" y="2221201"/>
            <a:ext cx="54292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>
            <a:spLocks noChangeAspect="1"/>
          </p:cNvSpPr>
          <p:nvPr/>
        </p:nvSpPr>
        <p:spPr>
          <a:xfrm>
            <a:off x="955306" y="4019567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1148939" y="3831172"/>
            <a:ext cx="42272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Small mammal experiments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936911" y="5585330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083409" y="5396935"/>
            <a:ext cx="42272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600" dirty="0" smtClean="0">
                <a:latin typeface="Candara" panose="020E0502030303020204" pitchFamily="34" charset="0"/>
              </a:rPr>
              <a:t>“Orbital Incubator” concept</a:t>
            </a:r>
            <a:endParaRPr lang="en-US" altLang="en-US" sz="2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8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2" grpId="0"/>
      <p:bldP spid="23" grpId="0"/>
      <p:bldP spid="27" grpId="0" animBg="1"/>
      <p:bldP spid="28" grpId="0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5297</TotalTime>
  <Words>411</Words>
  <Application>Microsoft Office PowerPoint</Application>
  <PresentationFormat>Widescreen</PresentationFormat>
  <Paragraphs>108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Candara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Loma Linda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llulibpub</dc:creator>
  <cp:lastModifiedBy>Alexander Layendecker</cp:lastModifiedBy>
  <cp:revision>76</cp:revision>
  <dcterms:created xsi:type="dcterms:W3CDTF">2019-02-27T00:47:08Z</dcterms:created>
  <dcterms:modified xsi:type="dcterms:W3CDTF">2019-06-08T15:53:29Z</dcterms:modified>
</cp:coreProperties>
</file>